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6.xml" ContentType="application/vnd.openxmlformats-officedocument.drawingml.chart+xml"/>
  <Override PartName="/ppt/notesSlides/notesSlide47.xml" ContentType="application/vnd.openxmlformats-officedocument.presentationml.notesSlide+xml"/>
  <Override PartName="/ppt/charts/chart7.xml" ContentType="application/vnd.openxmlformats-officedocument.drawingml.chart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5"/>
  </p:notesMasterIdLst>
  <p:sldIdLst>
    <p:sldId id="256" r:id="rId2"/>
    <p:sldId id="304" r:id="rId3"/>
    <p:sldId id="303" r:id="rId4"/>
    <p:sldId id="257" r:id="rId5"/>
    <p:sldId id="262" r:id="rId6"/>
    <p:sldId id="258" r:id="rId7"/>
    <p:sldId id="259" r:id="rId8"/>
    <p:sldId id="260" r:id="rId9"/>
    <p:sldId id="263" r:id="rId10"/>
    <p:sldId id="261" r:id="rId11"/>
    <p:sldId id="264" r:id="rId12"/>
    <p:sldId id="265" r:id="rId13"/>
    <p:sldId id="298" r:id="rId14"/>
    <p:sldId id="305" r:id="rId15"/>
    <p:sldId id="306" r:id="rId16"/>
    <p:sldId id="266" r:id="rId17"/>
    <p:sldId id="268" r:id="rId18"/>
    <p:sldId id="267" r:id="rId19"/>
    <p:sldId id="269" r:id="rId20"/>
    <p:sldId id="299" r:id="rId21"/>
    <p:sldId id="307" r:id="rId22"/>
    <p:sldId id="308" r:id="rId23"/>
    <p:sldId id="270" r:id="rId24"/>
    <p:sldId id="271" r:id="rId25"/>
    <p:sldId id="273" r:id="rId26"/>
    <p:sldId id="274" r:id="rId27"/>
    <p:sldId id="275" r:id="rId28"/>
    <p:sldId id="287" r:id="rId29"/>
    <p:sldId id="276" r:id="rId30"/>
    <p:sldId id="278" r:id="rId31"/>
    <p:sldId id="300" r:id="rId32"/>
    <p:sldId id="309" r:id="rId33"/>
    <p:sldId id="310" r:id="rId34"/>
    <p:sldId id="279" r:id="rId35"/>
    <p:sldId id="282" r:id="rId36"/>
    <p:sldId id="280" r:id="rId37"/>
    <p:sldId id="283" r:id="rId38"/>
    <p:sldId id="281" r:id="rId39"/>
    <p:sldId id="284" r:id="rId40"/>
    <p:sldId id="285" r:id="rId41"/>
    <p:sldId id="286" r:id="rId42"/>
    <p:sldId id="301" r:id="rId43"/>
    <p:sldId id="311" r:id="rId44"/>
    <p:sldId id="312" r:id="rId45"/>
    <p:sldId id="289" r:id="rId46"/>
    <p:sldId id="290" r:id="rId47"/>
    <p:sldId id="292" r:id="rId48"/>
    <p:sldId id="291" r:id="rId49"/>
    <p:sldId id="297" r:id="rId50"/>
    <p:sldId id="293" r:id="rId51"/>
    <p:sldId id="294" r:id="rId52"/>
    <p:sldId id="295" r:id="rId53"/>
    <p:sldId id="302" r:id="rId54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916" autoAdjust="0"/>
  </p:normalViewPr>
  <p:slideViewPr>
    <p:cSldViewPr>
      <p:cViewPr varScale="1">
        <p:scale>
          <a:sx n="84" d="100"/>
          <a:sy n="84" d="100"/>
        </p:scale>
        <p:origin x="90" y="8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y=ax+b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dPt>
            <c:idx val="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F6B-4D7A-9363-C3FCE804B36A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6B-4D7A-9363-C3FCE804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71456"/>
        <c:axId val="136772992"/>
      </c:lineChart>
      <c:catAx>
        <c:axId val="13677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772992"/>
        <c:crossesAt val="0"/>
        <c:auto val="1"/>
        <c:lblAlgn val="ctr"/>
        <c:lblOffset val="100"/>
        <c:noMultiLvlLbl val="0"/>
      </c:catAx>
      <c:valAx>
        <c:axId val="136772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6771456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y=ax</a:t>
            </a:r>
            <a:r>
              <a:rPr lang="en-US" baseline="30000" dirty="0"/>
              <a:t>2</a:t>
            </a:r>
            <a:r>
              <a:rPr lang="en-US" dirty="0"/>
              <a:t>+bx+c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y=ax2+bx+c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-7</c:v>
                </c:pt>
                <c:pt idx="1">
                  <c:v>-2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5C-4922-A293-4DF0FF845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23936"/>
        <c:axId val="136825856"/>
      </c:lineChart>
      <c:catAx>
        <c:axId val="13682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825856"/>
        <c:crossesAt val="0"/>
        <c:auto val="1"/>
        <c:lblAlgn val="ctr"/>
        <c:lblOffset val="100"/>
        <c:noMultiLvlLbl val="0"/>
      </c:catAx>
      <c:valAx>
        <c:axId val="136825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6823936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y=ax</a:t>
            </a:r>
            <a:r>
              <a:rPr lang="en-US" baseline="30000" dirty="0"/>
              <a:t>3</a:t>
            </a:r>
            <a:r>
              <a:rPr lang="en-US" dirty="0"/>
              <a:t>+bx</a:t>
            </a:r>
            <a:r>
              <a:rPr lang="en-US" baseline="30000" dirty="0"/>
              <a:t>2</a:t>
            </a:r>
            <a:r>
              <a:rPr lang="en-US" dirty="0"/>
              <a:t>+cx+d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y=ax3+bx2+cx+d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</c:v>
                </c:pt>
                <c:pt idx="1">
                  <c:v>10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94-4221-A8B8-B09009FFC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02912"/>
        <c:axId val="136905088"/>
      </c:lineChart>
      <c:catAx>
        <c:axId val="13690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905088"/>
        <c:crossesAt val="0"/>
        <c:auto val="1"/>
        <c:lblAlgn val="ctr"/>
        <c:lblOffset val="100"/>
        <c:noMultiLvlLbl val="0"/>
      </c:catAx>
      <c:valAx>
        <c:axId val="136905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6902912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y=</a:t>
            </a:r>
            <a:r>
              <a:rPr lang="en-US" dirty="0" err="1"/>
              <a:t>ab</a:t>
            </a:r>
            <a:r>
              <a:rPr lang="en-US" baseline="30000" dirty="0" err="1"/>
              <a:t>x</a:t>
            </a:r>
            <a:endParaRPr lang="en-US" baseline="30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y=abx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  <c:pt idx="4">
                  <c:v>6.25E-2</c:v>
                </c:pt>
                <c:pt idx="5">
                  <c:v>3.125E-2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E1-4FBC-85B3-D948790CD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56864"/>
        <c:axId val="137159040"/>
      </c:lineChart>
      <c:catAx>
        <c:axId val="13715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159040"/>
        <c:crossesAt val="0"/>
        <c:auto val="1"/>
        <c:lblAlgn val="ctr"/>
        <c:lblOffset val="100"/>
        <c:noMultiLvlLbl val="0"/>
      </c:catAx>
      <c:valAx>
        <c:axId val="137159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7156864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y=</a:t>
            </a:r>
            <a:r>
              <a:rPr lang="en-US" dirty="0" err="1"/>
              <a:t>ax</a:t>
            </a:r>
            <a:r>
              <a:rPr lang="en-US" baseline="30000" dirty="0" err="1"/>
              <a:t>b</a:t>
            </a:r>
            <a:endParaRPr lang="en-US" baseline="30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y=axb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5.6568542494923806</c:v>
                </c:pt>
                <c:pt idx="3">
                  <c:v>15.588457268119901</c:v>
                </c:pt>
                <c:pt idx="4">
                  <c:v>32</c:v>
                </c:pt>
                <c:pt idx="5">
                  <c:v>55.901699437494734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3-4D73-B584-72D7D3A11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66208"/>
        <c:axId val="137373184"/>
      </c:lineChart>
      <c:catAx>
        <c:axId val="13716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373184"/>
        <c:crossesAt val="0"/>
        <c:auto val="1"/>
        <c:lblAlgn val="ctr"/>
        <c:lblOffset val="100"/>
        <c:noMultiLvlLbl val="0"/>
      </c:catAx>
      <c:valAx>
        <c:axId val="137373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7166208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66675">
              <a:noFill/>
            </a:ln>
          </c:spPr>
          <c:marker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trendline>
            <c:spPr>
              <a:ln w="31750">
                <a:solidFill>
                  <a:srgbClr val="FFFF00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-1.2020502154211856E-2"/>
                  <c:y val="-7.102245422686839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aseline="0" dirty="0">
                        <a:solidFill>
                          <a:srgbClr val="FFFF00"/>
                        </a:solidFill>
                      </a:rPr>
                      <a:t>y = </a:t>
                    </a:r>
                    <a:r>
                      <a:rPr lang="en-US" sz="2400" baseline="0" dirty="0" smtClean="0">
                        <a:solidFill>
                          <a:srgbClr val="FFFF00"/>
                        </a:solidFill>
                      </a:rPr>
                      <a:t>0.172x </a:t>
                    </a:r>
                    <a:r>
                      <a:rPr lang="en-US" sz="2400" baseline="0" dirty="0">
                        <a:solidFill>
                          <a:srgbClr val="FFFF00"/>
                        </a:solidFill>
                      </a:rPr>
                      <a:t>+ </a:t>
                    </a:r>
                    <a:r>
                      <a:rPr lang="en-US" sz="2400" baseline="0" dirty="0" smtClean="0">
                        <a:solidFill>
                          <a:srgbClr val="FFFF00"/>
                        </a:solidFill>
                      </a:rPr>
                      <a:t>0.442</a:t>
                    </a:r>
                    <a:endParaRPr lang="en-US" sz="2400" dirty="0">
                      <a:solidFill>
                        <a:srgbClr val="FFFF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34.479999999999997</c:v>
                </c:pt>
                <c:pt idx="2">
                  <c:v>52.54</c:v>
                </c:pt>
                <c:pt idx="3">
                  <c:v>56.6</c:v>
                </c:pt>
                <c:pt idx="4">
                  <c:v>89.64</c:v>
                </c:pt>
                <c:pt idx="5">
                  <c:v>100.76</c:v>
                </c:pt>
                <c:pt idx="6">
                  <c:v>109.34</c:v>
                </c:pt>
                <c:pt idx="7">
                  <c:v>150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1">
                  <c:v>5.5</c:v>
                </c:pt>
                <c:pt idx="2">
                  <c:v>11</c:v>
                </c:pt>
                <c:pt idx="3">
                  <c:v>12</c:v>
                </c:pt>
                <c:pt idx="4">
                  <c:v>15</c:v>
                </c:pt>
                <c:pt idx="5">
                  <c:v>16</c:v>
                </c:pt>
                <c:pt idx="6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FE-4689-BD72-124E59EB9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769856"/>
        <c:axId val="173771392"/>
      </c:scatterChart>
      <c:valAx>
        <c:axId val="173769856"/>
        <c:scaling>
          <c:orientation val="minMax"/>
          <c:max val="1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3771392"/>
        <c:crosses val="autoZero"/>
        <c:crossBetween val="midCat"/>
      </c:valAx>
      <c:valAx>
        <c:axId val="17377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7698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66675">
              <a:noFill/>
            </a:ln>
          </c:spPr>
          <c:marker>
            <c:spPr>
              <a:solidFill>
                <a:schemeClr val="accent2"/>
              </a:solidFill>
            </c:spPr>
          </c:marker>
          <c:trendline>
            <c:spPr>
              <a:ln w="31750">
                <a:solidFill>
                  <a:srgbClr val="FFFF00"/>
                </a:solidFill>
              </a:ln>
            </c:spPr>
            <c:trendlineType val="poly"/>
            <c:order val="3"/>
            <c:dispRSqr val="0"/>
            <c:dispEq val="1"/>
            <c:trendlineLbl>
              <c:layout>
                <c:manualLayout>
                  <c:x val="-2.6697834645669289E-4"/>
                  <c:y val="-1.69519724310605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s-ES" sz="1800" baseline="0" dirty="0">
                        <a:solidFill>
                          <a:srgbClr val="FFFF00"/>
                        </a:solidFill>
                      </a:rPr>
                      <a:t>y = 3.2365x</a:t>
                    </a:r>
                    <a:r>
                      <a:rPr lang="es-ES" sz="1800" baseline="30000" dirty="0">
                        <a:solidFill>
                          <a:srgbClr val="FFFF00"/>
                        </a:solidFill>
                      </a:rPr>
                      <a:t>3</a:t>
                    </a:r>
                    <a:r>
                      <a:rPr lang="es-ES" sz="1800" baseline="0" dirty="0">
                        <a:solidFill>
                          <a:srgbClr val="FFFF00"/>
                        </a:solidFill>
                      </a:rPr>
                      <a:t> - 44.899x</a:t>
                    </a:r>
                    <a:r>
                      <a:rPr lang="es-ES" sz="1800" baseline="30000" dirty="0">
                        <a:solidFill>
                          <a:srgbClr val="FFFF00"/>
                        </a:solidFill>
                      </a:rPr>
                      <a:t>2</a:t>
                    </a:r>
                    <a:r>
                      <a:rPr lang="es-ES" sz="1800" baseline="0" dirty="0">
                        <a:solidFill>
                          <a:srgbClr val="FFFF00"/>
                        </a:solidFill>
                      </a:rPr>
                      <a:t> + 201.81x + 12.172</a:t>
                    </a:r>
                    <a:endParaRPr lang="es-ES" sz="1800" dirty="0">
                      <a:solidFill>
                        <a:srgbClr val="FFFF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315</c:v>
                </c:pt>
                <c:pt idx="7">
                  <c:v>340</c:v>
                </c:pt>
                <c:pt idx="8">
                  <c:v>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82-4B08-AF14-B5AFCEEB9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889024"/>
        <c:axId val="173890560"/>
      </c:scatterChart>
      <c:valAx>
        <c:axId val="173889024"/>
        <c:scaling>
          <c:orientation val="minMax"/>
          <c:max val="8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3890560"/>
        <c:crosses val="autoZero"/>
        <c:crossBetween val="midCat"/>
        <c:majorUnit val="2"/>
      </c:valAx>
      <c:valAx>
        <c:axId val="17389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889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7C5C0-1261-4CAC-B4AF-BE607B9DBE1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98E26-81BB-4BC4-8EAA-98BF63586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6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Algebra II 11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14.4, 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𝑀𝑒𝑑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𝑀𝑜𝑑𝑒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𝑅𝑎𝑛𝑔𝑒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=6,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≈1.96</m:t>
                    </m:r>
                  </m:oMath>
                </a14:m>
                <a:endParaRPr lang="en-US" baseline="0" dirty="0" smtClean="0"/>
              </a:p>
              <a:p>
                <a:pPr marL="228600" indent="-228600">
                  <a:buAutoNum type="alphaLcPeriod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16.2, 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𝑀𝑒𝑑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𝑀𝑜𝑑𝑒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𝑅𝑎𝑛𝑔𝑒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=14,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≈4.34</m:t>
                    </m:r>
                  </m:oMath>
                </a14:m>
                <a:endParaRPr lang="en-US" baseline="0" dirty="0" smtClean="0"/>
              </a:p>
              <a:p>
                <a:pPr marL="228600" indent="-228600">
                  <a:buAutoNum type="alphaLcPeriod"/>
                </a:pPr>
                <a:r>
                  <a:rPr lang="en-US" baseline="0" dirty="0" smtClean="0"/>
                  <a:t>The mean is most affected by the outlier.  The mode is least affect by the outlier.</a:t>
                </a:r>
              </a:p>
              <a:p>
                <a:pPr marL="228600" indent="-228600">
                  <a:buAutoNum type="alphaLcPeriod"/>
                </a:pPr>
                <a:r>
                  <a:rPr lang="en-US" baseline="0" dirty="0" smtClean="0"/>
                  <a:t>The outlier causes both the range and standard deviation to increase.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b="0" i="0" dirty="0" smtClean="0">
                    <a:latin typeface="Cambria Math" panose="02040503050406030204" pitchFamily="18" charset="0"/>
                  </a:rPr>
                  <a:t>¯𝑥=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14.4, 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𝑀𝑒𝑑=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15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,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𝑀𝑜𝑑𝑒=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15, 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𝑅𝑎𝑛𝑔𝑒=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6, 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𝜎≈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1.96</a:t>
                </a:r>
                <a:endParaRPr lang="en-US" baseline="0" dirty="0" smtClean="0"/>
              </a:p>
              <a:p>
                <a:pPr marL="228600" indent="-228600">
                  <a:buAutoNum type="alphaLcPeriod"/>
                </a:pPr>
                <a:r>
                  <a:rPr lang="en-US" b="0" i="0" baseline="0" dirty="0" smtClean="0">
                    <a:latin typeface="Cambria Math" panose="02040503050406030204" pitchFamily="18" charset="0"/>
                  </a:rPr>
                  <a:t>¯𝑥=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16.2, 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𝑀𝑒𝑑=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15, 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𝑀𝑜𝑑𝑒=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15, 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𝑅𝑎𝑛𝑔𝑒=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14, 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𝜎≈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4.34</a:t>
                </a:r>
                <a:endParaRPr lang="en-US" baseline="0" dirty="0" smtClean="0"/>
              </a:p>
              <a:p>
                <a:pPr marL="228600" indent="-228600">
                  <a:buAutoNum type="alphaLcPeriod"/>
                </a:pPr>
                <a:r>
                  <a:rPr lang="en-US" baseline="0" dirty="0" smtClean="0"/>
                  <a:t>The mean is most affected by the outlier.  The mode is least affect by the outlier.</a:t>
                </a:r>
              </a:p>
              <a:p>
                <a:pPr marL="228600" indent="-228600">
                  <a:buAutoNum type="alphaLcPeriod"/>
                </a:pPr>
                <a:r>
                  <a:rPr lang="en-US" baseline="0" dirty="0" smtClean="0"/>
                  <a:t>The outlier causes both the range and standard deviation to increase.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94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0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Algebra II 11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2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2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146 and </a:t>
            </a:r>
            <a:r>
              <a:rPr lang="en-US" dirty="0" smtClean="0"/>
              <a:t>143 (minus 3)</a:t>
            </a:r>
            <a:endParaRPr lang="en-US" dirty="0" smtClean="0"/>
          </a:p>
          <a:p>
            <a:r>
              <a:rPr lang="en-US" dirty="0" smtClean="0"/>
              <a:t>Median: 142 and </a:t>
            </a:r>
            <a:r>
              <a:rPr lang="en-US" dirty="0" smtClean="0"/>
              <a:t>139 (minus 3)</a:t>
            </a:r>
            <a:endParaRPr lang="en-US" dirty="0" smtClean="0"/>
          </a:p>
          <a:p>
            <a:r>
              <a:rPr lang="en-US" dirty="0" smtClean="0"/>
              <a:t>Mode: 155 and </a:t>
            </a:r>
            <a:r>
              <a:rPr lang="en-US" dirty="0" smtClean="0"/>
              <a:t>152 (minus 3)</a:t>
            </a:r>
            <a:endParaRPr lang="en-US" dirty="0" smtClean="0"/>
          </a:p>
          <a:p>
            <a:r>
              <a:rPr lang="en-US" dirty="0" smtClean="0"/>
              <a:t>Range: 17 and </a:t>
            </a:r>
            <a:r>
              <a:rPr lang="en-US" dirty="0" smtClean="0"/>
              <a:t>17 (unchanged)</a:t>
            </a:r>
            <a:endParaRPr lang="en-US" dirty="0" smtClean="0"/>
          </a:p>
          <a:p>
            <a:r>
              <a:rPr lang="en-US" dirty="0" smtClean="0"/>
              <a:t>Std</a:t>
            </a:r>
            <a:r>
              <a:rPr lang="en-US" baseline="0" dirty="0" smtClean="0"/>
              <a:t>. Dev.: 7.46 and </a:t>
            </a:r>
            <a:r>
              <a:rPr lang="en-US" baseline="0" dirty="0" smtClean="0"/>
              <a:t>7.46 (unchanged)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88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11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the mean,</a:t>
            </a:r>
            <a:r>
              <a:rPr lang="en-US" baseline="0" dirty="0" smtClean="0"/>
              <a:t> median, mode, range, SD in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 (see previous example for these numbers)</a:t>
            </a:r>
          </a:p>
          <a:p>
            <a:r>
              <a:rPr lang="en-US" baseline="0" dirty="0" smtClean="0"/>
              <a:t>Mean: 146</a:t>
            </a:r>
          </a:p>
          <a:p>
            <a:r>
              <a:rPr lang="en-US" baseline="0" dirty="0" smtClean="0"/>
              <a:t>Median: 142</a:t>
            </a:r>
          </a:p>
          <a:p>
            <a:r>
              <a:rPr lang="en-US" baseline="0" dirty="0" smtClean="0"/>
              <a:t>Mode: 155</a:t>
            </a:r>
          </a:p>
          <a:p>
            <a:r>
              <a:rPr lang="en-US" baseline="0" dirty="0" smtClean="0"/>
              <a:t>Range: 17</a:t>
            </a:r>
          </a:p>
          <a:p>
            <a:r>
              <a:rPr lang="en-US" baseline="0" dirty="0" smtClean="0"/>
              <a:t>SD: 7.46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Multiply these by 0.45 to get them in kg</a:t>
            </a:r>
            <a:endParaRPr lang="en-US" dirty="0" smtClean="0"/>
          </a:p>
          <a:p>
            <a:r>
              <a:rPr lang="en-US" dirty="0" smtClean="0"/>
              <a:t>Mean</a:t>
            </a:r>
            <a:r>
              <a:rPr lang="en-US" dirty="0" smtClean="0"/>
              <a:t>: 65.7</a:t>
            </a:r>
          </a:p>
          <a:p>
            <a:r>
              <a:rPr lang="en-US" dirty="0" smtClean="0"/>
              <a:t>Median:</a:t>
            </a:r>
            <a:r>
              <a:rPr lang="en-US" baseline="0" dirty="0" smtClean="0"/>
              <a:t> 63.9</a:t>
            </a:r>
          </a:p>
          <a:p>
            <a:r>
              <a:rPr lang="en-US" baseline="0" dirty="0" smtClean="0"/>
              <a:t>Mode: 69.75</a:t>
            </a:r>
          </a:p>
          <a:p>
            <a:r>
              <a:rPr lang="en-US" baseline="0" dirty="0" smtClean="0"/>
              <a:t>Range: 7.65</a:t>
            </a:r>
          </a:p>
          <a:p>
            <a:r>
              <a:rPr lang="en-US" baseline="0" dirty="0" smtClean="0"/>
              <a:t>Std. Dev.: 3.36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6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21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Algebra II 11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5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Algebra II 11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09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35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36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2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200" b="0" i="1" smtClean="0">
                        <a:latin typeface="Cambria Math"/>
                        <a:ea typeface="Cambria Math"/>
                      </a:rPr>
                      <m:t>+3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1200" dirty="0" smtClean="0"/>
                  <a:t>) = 0.8385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P(</a:t>
                </a:r>
                <a:r>
                  <a:rPr lang="en-US" sz="1200" i="0">
                    <a:latin typeface="Cambria Math"/>
                  </a:rPr>
                  <a:t>𝑥 ̅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−</a:t>
                </a:r>
                <a:r>
                  <a:rPr lang="en-US" sz="1200" i="0" smtClean="0">
                    <a:latin typeface="Cambria Math"/>
                    <a:ea typeface="Cambria Math"/>
                  </a:rPr>
                  <a:t>𝜎≤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𝑥≤</a:t>
                </a:r>
                <a:r>
                  <a:rPr lang="en-US" sz="1200" i="0">
                    <a:latin typeface="Cambria Math"/>
                  </a:rPr>
                  <a:t>𝑥 ̅</a:t>
                </a:r>
                <a:r>
                  <a:rPr lang="en-US" sz="1200" b="0" i="0" smtClean="0">
                    <a:latin typeface="Cambria Math"/>
                    <a:ea typeface="Cambria Math"/>
                  </a:rPr>
                  <a:t>+3𝜎</a:t>
                </a:r>
                <a:r>
                  <a:rPr lang="en-US" sz="1200" dirty="0" smtClean="0"/>
                  <a:t>) = 0.8385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95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15.5=16.18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0.34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Add the </a:t>
                </a:r>
                <a:r>
                  <a:rPr lang="en-US" dirty="0" err="1" smtClean="0"/>
                  <a:t>percents</a:t>
                </a:r>
                <a:r>
                  <a:rPr lang="en-US" baseline="0" dirty="0" smtClean="0"/>
                  <a:t> for the areas below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≤15.5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=0.15%+2.35%=2.5%=0.025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We want two packages,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so multiply the individual probabilities</a:t>
                </a:r>
                <a:endParaRPr lang="en-US" i="0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(≤15.5)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(≤15.5)=0.025(0.025)=0.000625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15.5=16.18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2(0.34)=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¯𝑥−2𝜎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 </a:t>
                </a:r>
                <a:endParaRPr lang="en-US" dirty="0" smtClean="0"/>
              </a:p>
              <a:p>
                <a:r>
                  <a:rPr lang="en-US" dirty="0" smtClean="0"/>
                  <a:t>Add the </a:t>
                </a:r>
                <a:r>
                  <a:rPr lang="en-US" dirty="0" err="1" smtClean="0"/>
                  <a:t>percents</a:t>
                </a:r>
                <a:r>
                  <a:rPr lang="en-US" baseline="0" dirty="0" smtClean="0"/>
                  <a:t> for the areas below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¯𝑥−2𝜎</a:t>
                </a:r>
                <a:endParaRPr lang="en-US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𝑃(≤15.5)=0.15%+2.35%=2.5%=0.025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We want two packages,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so multiply the individual probabilities</a:t>
                </a:r>
                <a:endParaRPr lang="en-US" i="0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𝑃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(≤15.5)𝑃(≤15.5)=0.025(0.025)=0.000625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03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5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50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want P(z ≤ n),</a:t>
            </a:r>
            <a:r>
              <a:rPr lang="en-US" baseline="0" dirty="0" smtClean="0"/>
              <a:t> let z</a:t>
            </a:r>
            <a:r>
              <a:rPr lang="en-US" baseline="-25000" dirty="0" smtClean="0"/>
              <a:t>1</a:t>
            </a:r>
            <a:r>
              <a:rPr lang="en-US" baseline="0" dirty="0" smtClean="0"/>
              <a:t> = -100 and z</a:t>
            </a:r>
            <a:r>
              <a:rPr lang="en-US" baseline="-25000" dirty="0" smtClean="0"/>
              <a:t>2</a:t>
            </a:r>
            <a:r>
              <a:rPr lang="en-US" baseline="0" dirty="0" smtClean="0"/>
              <a:t> =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6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Z-score =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</a:rPr>
                      <m:t>𝑧</m:t>
                    </m:r>
                    <m:r>
                      <a:rPr lang="en-US" sz="12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  <m:r>
                          <a:rPr lang="en-US" sz="12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3600−3450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1175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=0.13</m:t>
                    </m:r>
                  </m:oMath>
                </a14:m>
                <a:endParaRPr lang="en-US" baseline="0" dirty="0" smtClean="0"/>
              </a:p>
              <a:p>
                <a:r>
                  <a:rPr lang="en-US" baseline="0" dirty="0" smtClean="0"/>
                  <a:t>P(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𝑧</m:t>
                    </m:r>
                    <m:r>
                      <a:rPr lang="en-US" b="0" i="1" baseline="0" smtClean="0">
                        <a:latin typeface="Cambria Math"/>
                        <a:ea typeface="Cambria Math"/>
                      </a:rPr>
                      <m:t>≤0.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  <a:ea typeface="Cambria Math"/>
                      </a:rPr>
                      <m:t>13</m:t>
                    </m:r>
                  </m:oMath>
                </a14:m>
                <a:r>
                  <a:rPr lang="en-US" dirty="0" smtClean="0"/>
                  <a:t>) = 0.5508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Z-score =</a:t>
                </a:r>
                <a:r>
                  <a:rPr lang="en-US" baseline="0" dirty="0" smtClean="0"/>
                  <a:t> 0.13</a:t>
                </a:r>
              </a:p>
              <a:p>
                <a:r>
                  <a:rPr lang="en-US" baseline="0" dirty="0" smtClean="0"/>
                  <a:t>P(</a:t>
                </a:r>
                <a:r>
                  <a:rPr lang="en-US" b="0" i="0" baseline="0" smtClean="0">
                    <a:latin typeface="Cambria Math"/>
                  </a:rPr>
                  <a:t>𝑧</a:t>
                </a:r>
                <a:r>
                  <a:rPr lang="en-US" b="0" i="0" baseline="0" smtClean="0">
                    <a:latin typeface="Cambria Math"/>
                    <a:ea typeface="Cambria Math"/>
                  </a:rPr>
                  <a:t>≤0.099</a:t>
                </a:r>
                <a:r>
                  <a:rPr lang="en-US" dirty="0" smtClean="0"/>
                  <a:t>) = 0.5508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3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Algebra II 11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3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04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88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lang="en-US" dirty="0" smtClean="0"/>
              <a:t>Systematic</a:t>
            </a:r>
          </a:p>
          <a:p>
            <a:pPr marL="228600" indent="-228600">
              <a:buAutoNum type="alphaLcPeriod"/>
            </a:pPr>
            <a:r>
              <a:rPr lang="en-US" dirty="0" smtClean="0"/>
              <a:t>Convenience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5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92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 response:</a:t>
            </a:r>
            <a:r>
              <a:rPr lang="en-US" baseline="0" dirty="0" smtClean="0"/>
              <a:t> The sample is biased because only readers with strong opinions will respond.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34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</a:t>
            </a:r>
            <a:r>
              <a:rPr lang="en-US" baseline="0" dirty="0" smtClean="0"/>
              <a:t> solution: Placing the names in a hat and choosing 50 at random.  Solutions may vary, but the sampling method must be random.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18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309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dirty="0" smtClean="0"/>
                  <a:t>Margin </a:t>
                </a:r>
                <a:r>
                  <a:rPr lang="en-US" dirty="0" smtClean="0"/>
                  <a:t>of error</a:t>
                </a:r>
                <a:r>
                  <a:rPr lang="en-US" baseline="0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baseline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1535</m:t>
                              </m:r>
                            </m:e>
                          </m:rad>
                        </m:den>
                      </m:f>
                      <m:r>
                        <a:rPr lang="en-US" b="0" i="1" baseline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 baseline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b="0" i="1" baseline="0" smtClean="0">
                          <a:latin typeface="Cambria Math"/>
                          <a:ea typeface="Cambria Math"/>
                        </a:rPr>
                        <m:t>0.026 </m:t>
                      </m:r>
                      <m:r>
                        <a:rPr lang="en-US" b="0" i="1" baseline="0" smtClean="0"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b="0" i="1" baseline="0" smtClean="0">
                          <a:latin typeface="Cambria Math"/>
                          <a:ea typeface="Cambria Math"/>
                        </a:rPr>
                        <m:t> ±2.6%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b. </a:t>
                </a:r>
                <a:r>
                  <a:rPr lang="en-US" dirty="0" smtClean="0"/>
                  <a:t>Take the average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margin of error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48%±2.6%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Between 45.4% </a:t>
                </a:r>
                <a:r>
                  <a:rPr lang="en-US" dirty="0" smtClean="0"/>
                  <a:t>and 50.6%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a. Margin of error</a:t>
                </a:r>
                <a:r>
                  <a:rPr lang="en-US" baseline="0" dirty="0" smtClean="0"/>
                  <a:t> = </a:t>
                </a:r>
                <a:r>
                  <a:rPr lang="en-US" i="0" baseline="0" smtClean="0">
                    <a:latin typeface="Cambria Math"/>
                    <a:ea typeface="Cambria Math"/>
                  </a:rPr>
                  <a:t>±</a:t>
                </a:r>
                <a:r>
                  <a:rPr lang="en-US" b="0" i="0" baseline="0" smtClean="0">
                    <a:latin typeface="Cambria Math"/>
                    <a:ea typeface="Cambria Math"/>
                  </a:rPr>
                  <a:t>0.026 𝑜𝑟 ±2.6%</a:t>
                </a:r>
                <a:endParaRPr lang="en-US" dirty="0" smtClean="0"/>
              </a:p>
              <a:p>
                <a:r>
                  <a:rPr lang="en-US" dirty="0" smtClean="0"/>
                  <a:t>b. Between 45.5% and 50.6%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49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𝑀𝑎𝑟𝑔𝑖𝑛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±0.03=±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0.03=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0.03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0.03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=1111.11</m:t>
                      </m:r>
                    </m:oMath>
                  </m:oMathPara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N </a:t>
                </a:r>
                <a:r>
                  <a:rPr lang="en-US" dirty="0" smtClean="0"/>
                  <a:t>=</a:t>
                </a:r>
                <a:r>
                  <a:rPr lang="en-US" baseline="0" dirty="0" smtClean="0"/>
                  <a:t> 1111 people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𝑀𝑎𝑟𝑔𝑖𝑛 𝑜𝑓 𝑒𝑟𝑟𝑜𝑟= ±1/√𝑛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±0.03=±1/√𝑛</a:t>
                </a:r>
                <a:endParaRPr lang="en-US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0.03=1/√𝑛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0.03√𝑛=1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√𝑛=1/0.03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𝑛=(1/0.03)^2=1111.11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N </a:t>
                </a:r>
                <a:r>
                  <a:rPr lang="en-US" dirty="0" smtClean="0"/>
                  <a:t>=</a:t>
                </a:r>
                <a:r>
                  <a:rPr lang="en-US" baseline="0" dirty="0" smtClean="0"/>
                  <a:t> 1111 people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5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05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Algebra II 11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240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702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33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58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49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318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08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Could be linear or cubic (situation suggests</a:t>
                </a:r>
                <a:r>
                  <a:rPr lang="en-US" baseline="0" dirty="0" smtClean="0"/>
                  <a:t> linear)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=0.17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+0.44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Could be linear or cubic (situation suggests</a:t>
                </a:r>
                <a:r>
                  <a:rPr lang="en-US" baseline="0" dirty="0" smtClean="0"/>
                  <a:t> linear)</a:t>
                </a:r>
              </a:p>
              <a:p>
                <a:r>
                  <a:rPr lang="en-US" b="0" i="0" smtClean="0">
                    <a:latin typeface="Cambria Math"/>
                  </a:rPr>
                  <a:t>𝑦=0.17𝑥+0.44</a:t>
                </a:r>
                <a:endParaRPr lang="en-US" b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41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Cubic   </a:t>
            </a:r>
            <a:r>
              <a:rPr lang="es-ES" sz="1200" baseline="0" dirty="0" smtClean="0">
                <a:solidFill>
                  <a:srgbClr val="FFFF00"/>
                </a:solidFill>
              </a:rPr>
              <a:t>y = 3.2365x</a:t>
            </a:r>
            <a:r>
              <a:rPr lang="es-ES" sz="1200" baseline="30000" dirty="0" smtClean="0">
                <a:solidFill>
                  <a:srgbClr val="FFFF00"/>
                </a:solidFill>
              </a:rPr>
              <a:t>3</a:t>
            </a:r>
            <a:r>
              <a:rPr lang="es-ES" sz="1200" baseline="0" dirty="0" smtClean="0">
                <a:solidFill>
                  <a:srgbClr val="FFFF00"/>
                </a:solidFill>
              </a:rPr>
              <a:t> - 44.899x</a:t>
            </a:r>
            <a:r>
              <a:rPr lang="es-ES" sz="1200" baseline="30000" dirty="0" smtClean="0">
                <a:solidFill>
                  <a:srgbClr val="FFFF00"/>
                </a:solidFill>
              </a:rPr>
              <a:t>2</a:t>
            </a:r>
            <a:r>
              <a:rPr lang="es-ES" sz="1200" baseline="0" dirty="0" smtClean="0">
                <a:solidFill>
                  <a:srgbClr val="FFFF00"/>
                </a:solidFill>
              </a:rPr>
              <a:t> + 201.81x + 12.172</a:t>
            </a:r>
            <a:endParaRPr lang="es-ES" sz="1200" dirty="0" smtClean="0">
              <a:solidFill>
                <a:srgbClr val="FFFF00"/>
              </a:solidFill>
            </a:endParaRP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41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Put the numbers in order 3, 5, 5, 7, 8, 10</a:t>
                </a:r>
              </a:p>
              <a:p>
                <a:r>
                  <a:rPr lang="en-US" dirty="0" smtClean="0"/>
                  <a:t>Mean</a:t>
                </a:r>
                <a:r>
                  <a:rPr lang="en-US" baseline="0" dirty="0" smtClean="0"/>
                  <a:t> </a:t>
                </a:r>
                <a:r>
                  <a:rPr lang="en-US" baseline="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5+5+7+8+10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=6.33</m:t>
                    </m:r>
                  </m:oMath>
                </a14:m>
                <a:endParaRPr lang="en-US" baseline="0" dirty="0" smtClean="0"/>
              </a:p>
              <a:p>
                <a:r>
                  <a:rPr lang="en-US" baseline="0" dirty="0" smtClean="0"/>
                  <a:t>Median = </a:t>
                </a:r>
                <a:r>
                  <a:rPr lang="en-US" baseline="0" dirty="0" smtClean="0"/>
                  <a:t>average of two middle numbers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5+7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baseline="0" dirty="0" smtClean="0"/>
              </a:p>
              <a:p>
                <a:r>
                  <a:rPr lang="en-US" baseline="0" dirty="0" smtClean="0"/>
                  <a:t>Mode = </a:t>
                </a:r>
                <a:r>
                  <a:rPr lang="en-US" baseline="0" dirty="0" smtClean="0"/>
                  <a:t>5</a:t>
                </a:r>
                <a:endParaRPr lang="en-US" baseline="0" dirty="0" smtClean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Put the numbers in order 3, 5, 5, 7, 8, 10</a:t>
                </a:r>
              </a:p>
              <a:p>
                <a:r>
                  <a:rPr lang="en-US" dirty="0" smtClean="0"/>
                  <a:t>Mean</a:t>
                </a:r>
                <a:r>
                  <a:rPr lang="en-US" baseline="0" dirty="0" smtClean="0"/>
                  <a:t> </a:t>
                </a:r>
                <a:r>
                  <a:rPr lang="en-US" baseline="0" dirty="0" smtClean="0"/>
                  <a:t>=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(3+5+5+7+8+10)/6=6.33</a:t>
                </a:r>
                <a:endParaRPr lang="en-US" baseline="0" dirty="0" smtClean="0"/>
              </a:p>
              <a:p>
                <a:r>
                  <a:rPr lang="en-US" baseline="0" dirty="0" smtClean="0"/>
                  <a:t>Median = </a:t>
                </a:r>
                <a:r>
                  <a:rPr lang="en-US" baseline="0" dirty="0" smtClean="0"/>
                  <a:t>average of two middle numbers =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(5+7)/2=6</a:t>
                </a:r>
                <a:endParaRPr lang="en-US" baseline="0" dirty="0" smtClean="0"/>
              </a:p>
              <a:p>
                <a:r>
                  <a:rPr lang="en-US" baseline="0" dirty="0" smtClean="0"/>
                  <a:t>Mode = </a:t>
                </a:r>
                <a:r>
                  <a:rPr lang="en-US" baseline="0" dirty="0" smtClean="0"/>
                  <a:t>5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32−14=18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23−8=15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32−14=18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23−8=15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5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dirty="0" smtClean="0">
                    <a:latin typeface="+mj-lt"/>
                    <a:ea typeface="Cambria Math"/>
                  </a:rPr>
                  <a:t>Find</a:t>
                </a:r>
                <a:r>
                  <a:rPr lang="en-US" sz="1200" b="0" i="0" baseline="0" dirty="0" smtClean="0">
                    <a:latin typeface="+mj-lt"/>
                    <a:ea typeface="Cambria Math"/>
                  </a:rPr>
                  <a:t> the mean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4+8+12+15+3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/>
                        </a:rPr>
                        <m:t>=8.4</m:t>
                      </m:r>
                    </m:oMath>
                  </m:oMathPara>
                </a14:m>
                <a:endParaRPr lang="en-US" sz="1200" b="0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/>
                        </a:rPr>
                        <m:t>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4−8.4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8−8.4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12−8.4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15−8.4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3−8.4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ra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/>
                        </a:rPr>
                        <m:t>=4.59</m:t>
                      </m:r>
                    </m:oMath>
                  </m:oMathPara>
                </a14:m>
                <a:endParaRPr lang="en-US" sz="12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i="0" smtClean="0">
                    <a:latin typeface="Cambria Math"/>
                    <a:ea typeface="Cambria Math"/>
                  </a:rPr>
                  <a:t>𝜎</a:t>
                </a:r>
                <a:r>
                  <a:rPr lang="en-US" dirty="0" smtClean="0"/>
                  <a:t>=4.59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1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E26-81BB-4BC4-8EAA-98BF63586D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6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-1"/>
            <a:ext cx="9144001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1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 userDrawn="1"/>
        </p:nvSpPr>
        <p:spPr>
          <a:xfrm>
            <a:off x="35512" y="106532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 userDrawn="1"/>
        </p:nvSpPr>
        <p:spPr>
          <a:xfrm rot="5400000">
            <a:off x="3246851" y="1249597"/>
            <a:ext cx="6638278" cy="177978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35512" y="106532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0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-1"/>
            <a:ext cx="9144001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1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0151"/>
            <a:ext cx="4495800" cy="339447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495800" cy="339447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 userDrawn="1"/>
        </p:nvSpPr>
        <p:spPr>
          <a:xfrm>
            <a:off x="35512" y="106532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4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1335"/>
            <a:ext cx="4497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31156"/>
            <a:ext cx="4497388" cy="29634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498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498974" cy="29634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 userDrawn="1"/>
        </p:nvSpPr>
        <p:spPr>
          <a:xfrm>
            <a:off x="35512" y="106532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7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 userDrawn="1"/>
        </p:nvSpPr>
        <p:spPr>
          <a:xfrm>
            <a:off x="35512" y="106532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5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4787"/>
            <a:ext cx="346551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5689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076326"/>
            <a:ext cx="346551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 userDrawn="1"/>
        </p:nvSpPr>
        <p:spPr>
          <a:xfrm>
            <a:off x="-5410200" y="1012372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 descr="C:\Documents and Settings\rwright\Local Settings\Temporary Internet Files\Content.IE5\Y3FDZTT3\MC910216983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387" y="4171950"/>
            <a:ext cx="1727201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 userDrawn="1"/>
        </p:nvSpPr>
        <p:spPr>
          <a:xfrm>
            <a:off x="35512" y="3486150"/>
            <a:ext cx="8851037" cy="133484"/>
          </a:xfrm>
          <a:custGeom>
            <a:avLst/>
            <a:gdLst>
              <a:gd name="connsiteX0" fmla="*/ 0 w 8851037"/>
              <a:gd name="connsiteY0" fmla="*/ 159798 h 177978"/>
              <a:gd name="connsiteX1" fmla="*/ 1020932 w 8851037"/>
              <a:gd name="connsiteY1" fmla="*/ 8878 h 177978"/>
              <a:gd name="connsiteX2" fmla="*/ 2068497 w 8851037"/>
              <a:gd name="connsiteY2" fmla="*/ 177554 h 177978"/>
              <a:gd name="connsiteX3" fmla="*/ 3160450 w 8851037"/>
              <a:gd name="connsiteY3" fmla="*/ 0 h 177978"/>
              <a:gd name="connsiteX4" fmla="*/ 4030462 w 8851037"/>
              <a:gd name="connsiteY4" fmla="*/ 177554 h 177978"/>
              <a:gd name="connsiteX5" fmla="*/ 4953739 w 8851037"/>
              <a:gd name="connsiteY5" fmla="*/ 0 h 177978"/>
              <a:gd name="connsiteX6" fmla="*/ 5681708 w 8851037"/>
              <a:gd name="connsiteY6" fmla="*/ 177554 h 177978"/>
              <a:gd name="connsiteX7" fmla="*/ 6436310 w 8851037"/>
              <a:gd name="connsiteY7" fmla="*/ 0 h 177978"/>
              <a:gd name="connsiteX8" fmla="*/ 7155402 w 8851037"/>
              <a:gd name="connsiteY8" fmla="*/ 177554 h 177978"/>
              <a:gd name="connsiteX9" fmla="*/ 7910004 w 8851037"/>
              <a:gd name="connsiteY9" fmla="*/ 0 h 177978"/>
              <a:gd name="connsiteX10" fmla="*/ 8504807 w 8851037"/>
              <a:gd name="connsiteY10" fmla="*/ 177554 h 177978"/>
              <a:gd name="connsiteX11" fmla="*/ 8851037 w 8851037"/>
              <a:gd name="connsiteY11" fmla="*/ 53266 h 177978"/>
              <a:gd name="connsiteX12" fmla="*/ 8851037 w 8851037"/>
              <a:gd name="connsiteY12" fmla="*/ 53266 h 1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037" h="177978">
                <a:moveTo>
                  <a:pt x="0" y="159798"/>
                </a:moveTo>
                <a:cubicBezTo>
                  <a:pt x="338091" y="82858"/>
                  <a:pt x="676183" y="5919"/>
                  <a:pt x="1020932" y="8878"/>
                </a:cubicBezTo>
                <a:cubicBezTo>
                  <a:pt x="1365681" y="11837"/>
                  <a:pt x="1711911" y="179034"/>
                  <a:pt x="2068497" y="177554"/>
                </a:cubicBezTo>
                <a:cubicBezTo>
                  <a:pt x="2425083" y="176074"/>
                  <a:pt x="2833456" y="0"/>
                  <a:pt x="3160450" y="0"/>
                </a:cubicBezTo>
                <a:cubicBezTo>
                  <a:pt x="3487444" y="0"/>
                  <a:pt x="3731581" y="177554"/>
                  <a:pt x="4030462" y="177554"/>
                </a:cubicBezTo>
                <a:cubicBezTo>
                  <a:pt x="4329343" y="177554"/>
                  <a:pt x="4678531" y="0"/>
                  <a:pt x="4953739" y="0"/>
                </a:cubicBezTo>
                <a:cubicBezTo>
                  <a:pt x="5228947" y="0"/>
                  <a:pt x="5434613" y="177554"/>
                  <a:pt x="5681708" y="177554"/>
                </a:cubicBezTo>
                <a:cubicBezTo>
                  <a:pt x="5928803" y="177554"/>
                  <a:pt x="6190694" y="0"/>
                  <a:pt x="6436310" y="0"/>
                </a:cubicBezTo>
                <a:cubicBezTo>
                  <a:pt x="6681926" y="0"/>
                  <a:pt x="6909786" y="177554"/>
                  <a:pt x="7155402" y="177554"/>
                </a:cubicBezTo>
                <a:cubicBezTo>
                  <a:pt x="7401018" y="177554"/>
                  <a:pt x="7685103" y="0"/>
                  <a:pt x="7910004" y="0"/>
                </a:cubicBezTo>
                <a:cubicBezTo>
                  <a:pt x="8134905" y="0"/>
                  <a:pt x="8347968" y="168676"/>
                  <a:pt x="8504807" y="177554"/>
                </a:cubicBezTo>
                <a:cubicBezTo>
                  <a:pt x="8661646" y="186432"/>
                  <a:pt x="8851037" y="53266"/>
                  <a:pt x="8851037" y="53266"/>
                </a:cubicBezTo>
                <a:lnTo>
                  <a:pt x="8851037" y="53266"/>
                </a:lnTo>
              </a:path>
            </a:pathLst>
          </a:cu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7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4F6D-8CE6-44CD-B285-2719D7A819F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2053-D940-42D5-A70E-89B58F38D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29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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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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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lassroom\Documents\Classes\Algebra%202\Slideshows\Homework%20Quizzes\Chapter%2011\Algebra%202%2011.1%20Quiz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1/Algebra%202%2011.2%20Quiz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1/Algebra%202%2011.3%20Quiz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1/Algebra%202%2011.4%20Quiz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1/Algebra%202%2011.5%20Quiz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Analysis and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</a:t>
            </a:r>
            <a:r>
              <a:rPr lang="en-US" dirty="0" smtClean="0"/>
              <a:t>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094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11.1 Find Measures of Central Tendency and Dispersion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</a:p>
          <a:p>
            <a:pPr lvl="1"/>
            <a:r>
              <a:rPr lang="en-US" dirty="0" smtClean="0"/>
              <a:t>Value </a:t>
            </a:r>
            <a:r>
              <a:rPr lang="en-US" dirty="0"/>
              <a:t>that is much </a:t>
            </a:r>
            <a:r>
              <a:rPr lang="en-US" dirty="0" smtClean="0"/>
              <a:t>greater </a:t>
            </a:r>
            <a:r>
              <a:rPr lang="en-US" dirty="0"/>
              <a:t>than or much less than most of the values in a data set.</a:t>
            </a:r>
            <a:endParaRPr lang="en-US" dirty="0" smtClean="0"/>
          </a:p>
          <a:p>
            <a:pPr lvl="1"/>
            <a:r>
              <a:rPr lang="en-US" dirty="0" smtClean="0"/>
              <a:t>Can skew measures </a:t>
            </a:r>
            <a:r>
              <a:rPr lang="en-US" dirty="0"/>
              <a:t>of central tendency and </a:t>
            </a:r>
            <a:r>
              <a:rPr lang="en-US" dirty="0" smtClean="0"/>
              <a:t>dispersion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2200" b="1" dirty="0"/>
                  <a:t>Air Hockey </a:t>
                </a:r>
                <a:r>
                  <a:rPr lang="en-US" sz="2200" dirty="0"/>
                  <a:t>You are competing in an air hockey tournament.  The winning scores for the first </a:t>
                </a:r>
                <a:r>
                  <a:rPr lang="en-US" sz="2200" dirty="0" smtClean="0"/>
                  <a:t>5 </a:t>
                </a:r>
                <a:r>
                  <a:rPr lang="en-US" sz="2200" dirty="0"/>
                  <a:t>games are given below. </a:t>
                </a:r>
              </a:p>
              <a:p>
                <a:endParaRPr lang="en-US" sz="2200" dirty="0"/>
              </a:p>
              <a:p>
                <a:pPr marL="0" indent="0" algn="ctr">
                  <a:buNone/>
                </a:pPr>
                <a:r>
                  <a:rPr lang="en-US" sz="2200" dirty="0" smtClean="0"/>
                  <a:t>14,15,15,17,11</a:t>
                </a:r>
              </a:p>
              <a:p>
                <a:pPr marL="0" indent="0" algn="ctr">
                  <a:buNone/>
                </a:pPr>
                <a:endParaRPr lang="en-US" sz="2200" dirty="0"/>
              </a:p>
              <a:p>
                <a:pPr marL="800100" lvl="1" indent="-342900">
                  <a:buAutoNum type="alphaLcPeriod"/>
                </a:pPr>
                <a:r>
                  <a:rPr lang="en-US" sz="2200" dirty="0"/>
                  <a:t>Find the mean, median, mode, range, and standard deviation of the data set</a:t>
                </a:r>
                <a:r>
                  <a:rPr lang="en-US" sz="2200" dirty="0" smtClean="0"/>
                  <a:t>.</a:t>
                </a:r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=14.4, 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𝑀𝑒𝑑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=15, 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𝑀𝑜𝑑𝑒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=15, 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≈1.96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marL="800100" lvl="1" indent="-342900">
                  <a:buFont typeface="Wingdings" pitchFamily="2" charset="2"/>
                  <a:buAutoNum type="alphaLcPeriod"/>
                </a:pPr>
                <a:r>
                  <a:rPr lang="en-US" sz="2200" dirty="0" smtClean="0"/>
                  <a:t>The </a:t>
                </a:r>
                <a:r>
                  <a:rPr lang="en-US" sz="2200" dirty="0"/>
                  <a:t>winning score in the next game is an outlier, 25.  Find the new mean, median, mode, range, and standard deviation</a:t>
                </a:r>
                <a:r>
                  <a:rPr lang="en-US" sz="2200" dirty="0" smtClean="0"/>
                  <a:t>.</a:t>
                </a:r>
                <a:endParaRPr lang="en-US" sz="2200" dirty="0"/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=16.2, 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𝑀𝑒𝑑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=15, 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𝑀𝑜𝑑𝑒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=15, 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=14, 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≈4.34</m:t>
                      </m:r>
                    </m:oMath>
                  </m:oMathPara>
                </a14:m>
                <a:endParaRPr lang="en-US" sz="2400" dirty="0" smtClean="0">
                  <a:solidFill>
                    <a:srgbClr val="FFFF00"/>
                  </a:solidFill>
                </a:endParaRPr>
              </a:p>
              <a:p>
                <a:pPr marL="800100" lvl="1" indent="-342900">
                  <a:buAutoNum type="alphaLcPeriod"/>
                </a:pPr>
                <a:r>
                  <a:rPr lang="en-US" sz="2200" dirty="0" smtClean="0"/>
                  <a:t>Which measure of central tendency does the outlier affect the most? the least?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rgbClr val="FFFF00"/>
                    </a:solidFill>
                  </a:rPr>
                  <a:t>The </a:t>
                </a:r>
                <a:r>
                  <a:rPr lang="en-US" sz="2400" dirty="0">
                    <a:solidFill>
                      <a:srgbClr val="FFFF00"/>
                    </a:solidFill>
                  </a:rPr>
                  <a:t>mean is most affected by the outlier.  The mode is least affect by the outlier.</a:t>
                </a:r>
                <a:endParaRPr lang="en-US" sz="2200" dirty="0" smtClean="0">
                  <a:solidFill>
                    <a:srgbClr val="FFFF00"/>
                  </a:solidFill>
                </a:endParaRPr>
              </a:p>
              <a:p>
                <a:pPr marL="914400" lvl="1" indent="-457200">
                  <a:buFont typeface="+mj-lt"/>
                  <a:buAutoNum type="alphaLcPeriod" startAt="4"/>
                </a:pPr>
                <a:r>
                  <a:rPr lang="en-US" sz="2200" dirty="0" smtClean="0"/>
                  <a:t>What </a:t>
                </a:r>
                <a:r>
                  <a:rPr lang="en-US" sz="2200" dirty="0"/>
                  <a:t>effect does the outlier have on the range and standard </a:t>
                </a:r>
                <a:r>
                  <a:rPr lang="en-US" sz="2200" dirty="0" smtClean="0"/>
                  <a:t>deviation?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rgbClr val="FFFF00"/>
                    </a:solidFill>
                  </a:rPr>
                  <a:t>The </a:t>
                </a:r>
                <a:r>
                  <a:rPr lang="en-US" sz="2400" dirty="0">
                    <a:solidFill>
                      <a:srgbClr val="FFFF00"/>
                    </a:solidFill>
                  </a:rPr>
                  <a:t>outlier causes both the range and standard deviation to increase.</a:t>
                </a:r>
              </a:p>
              <a:p>
                <a:pPr marL="800100" lvl="1" indent="-342900">
                  <a:buAutoNum type="alphaLcPeriod"/>
                </a:pPr>
                <a:endParaRPr lang="en-US" sz="22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00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3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11.1 Find Measures of Central Tendency and Dispersion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On the homework, do </a:t>
            </a:r>
            <a:r>
              <a:rPr lang="en-US" i="1" dirty="0" smtClean="0"/>
              <a:t>one standard deviation by hand.  You can use your calculator to do the rest.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11.1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11.2 Apply Transformations to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</a:t>
            </a:r>
            <a:r>
              <a:rPr lang="en-US" dirty="0" smtClean="0"/>
              <a:t>11</a:t>
            </a:r>
            <a:endParaRPr lang="en-US" sz="3200" dirty="0"/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4505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3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90">
        <p:fade/>
      </p:transition>
    </mc:Choice>
    <mc:Fallback>
      <p:transition spd="med" advTm="4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 smtClean="0"/>
              <a:t>Larson Algebra 2</a:t>
            </a:r>
            <a:endParaRPr lang="en-US" i="1" dirty="0"/>
          </a:p>
          <a:p>
            <a:pPr lvl="1"/>
            <a:r>
              <a:rPr lang="en-US" i="1" dirty="0" smtClean="0"/>
              <a:t>By Larson</a:t>
            </a:r>
            <a:r>
              <a:rPr lang="en-US" i="1" dirty="0"/>
              <a:t>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  <a:endParaRPr lang="en-US" i="1" dirty="0" smtClean="0"/>
          </a:p>
          <a:p>
            <a:pPr lvl="1"/>
            <a:r>
              <a:rPr lang="en-US" i="1" dirty="0" smtClean="0"/>
              <a:t>2011 </a:t>
            </a:r>
            <a:r>
              <a:rPr lang="en-US" i="1" dirty="0"/>
              <a:t>Holt </a:t>
            </a:r>
            <a:r>
              <a:rPr lang="en-US" i="1" dirty="0" smtClean="0"/>
              <a:t>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Slides created by </a:t>
            </a:r>
          </a:p>
          <a:p>
            <a:r>
              <a:rPr lang="en-US" dirty="0" smtClean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55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11.2 Apply Transformations to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Adding a Constant to Data Values</a:t>
            </a:r>
          </a:p>
          <a:p>
            <a:pPr lvl="1"/>
            <a:endParaRPr lang="en-US" sz="2400" dirty="0"/>
          </a:p>
          <a:p>
            <a:r>
              <a:rPr lang="en-US" sz="2400" dirty="0"/>
              <a:t>When a constant is added to every value in a data set, the following are true:</a:t>
            </a:r>
          </a:p>
          <a:p>
            <a:pPr lvl="1"/>
            <a:r>
              <a:rPr lang="en-US" sz="2400" dirty="0"/>
              <a:t>The mean, median, and mode of the new data set can be obtained by adding the same constant to the mean, median, and mode of the original data set.</a:t>
            </a:r>
          </a:p>
          <a:p>
            <a:pPr lvl="1"/>
            <a:r>
              <a:rPr lang="en-US" sz="2400" dirty="0"/>
              <a:t>The range and standard deviation are unchanged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7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11.2 Apply Transformations to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The data below give the weights of 5 people.  At the end of a month, each person had lost 3 pounds.  Give the mean, median, mode, range, and standard deviation of the starting weights and the weights at the end of the month.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138</a:t>
            </a:r>
            <a:r>
              <a:rPr lang="en-US" sz="2000" dirty="0" smtClean="0"/>
              <a:t>, 142, 155, 140, </a:t>
            </a:r>
            <a:r>
              <a:rPr lang="en-US" sz="2000" dirty="0" smtClean="0"/>
              <a:t>155</a:t>
            </a:r>
          </a:p>
          <a:p>
            <a:r>
              <a:rPr lang="en-US" sz="2200" dirty="0">
                <a:solidFill>
                  <a:srgbClr val="FFFF00"/>
                </a:solidFill>
              </a:rPr>
              <a:t>Mean: 146 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Median</a:t>
            </a:r>
            <a:r>
              <a:rPr lang="en-US" sz="2200" dirty="0">
                <a:solidFill>
                  <a:srgbClr val="FFFF00"/>
                </a:solidFill>
              </a:rPr>
              <a:t>: </a:t>
            </a:r>
            <a:r>
              <a:rPr lang="en-US" sz="2200" dirty="0" smtClean="0">
                <a:solidFill>
                  <a:srgbClr val="FFFF00"/>
                </a:solidFill>
              </a:rPr>
              <a:t>142</a:t>
            </a:r>
            <a:endParaRPr lang="en-US" sz="2200" dirty="0">
              <a:solidFill>
                <a:srgbClr val="FFFF00"/>
              </a:solidFill>
            </a:endParaRPr>
          </a:p>
          <a:p>
            <a:r>
              <a:rPr lang="en-US" sz="2200" dirty="0">
                <a:solidFill>
                  <a:srgbClr val="FFFF00"/>
                </a:solidFill>
              </a:rPr>
              <a:t>Mode: </a:t>
            </a:r>
            <a:r>
              <a:rPr lang="en-US" sz="2200" dirty="0" smtClean="0">
                <a:solidFill>
                  <a:srgbClr val="FFFF00"/>
                </a:solidFill>
              </a:rPr>
              <a:t>155</a:t>
            </a:r>
            <a:endParaRPr lang="en-US" sz="2200" dirty="0">
              <a:solidFill>
                <a:srgbClr val="FFFF00"/>
              </a:solidFill>
            </a:endParaRPr>
          </a:p>
          <a:p>
            <a:r>
              <a:rPr lang="en-US" sz="2200" dirty="0">
                <a:solidFill>
                  <a:srgbClr val="FFFF00"/>
                </a:solidFill>
              </a:rPr>
              <a:t>Range: </a:t>
            </a:r>
            <a:r>
              <a:rPr lang="en-US" sz="2200" dirty="0" smtClean="0">
                <a:solidFill>
                  <a:srgbClr val="FFFF00"/>
                </a:solidFill>
              </a:rPr>
              <a:t>17</a:t>
            </a:r>
            <a:endParaRPr lang="en-US" sz="2200" dirty="0">
              <a:solidFill>
                <a:srgbClr val="FFFF00"/>
              </a:solidFill>
            </a:endParaRPr>
          </a:p>
          <a:p>
            <a:r>
              <a:rPr lang="en-US" sz="2200" dirty="0">
                <a:solidFill>
                  <a:srgbClr val="FFFF00"/>
                </a:solidFill>
              </a:rPr>
              <a:t>Std. Dev.: </a:t>
            </a:r>
            <a:r>
              <a:rPr lang="en-US" sz="2200" dirty="0" smtClean="0">
                <a:solidFill>
                  <a:srgbClr val="FFFF00"/>
                </a:solidFill>
              </a:rPr>
              <a:t>7.46</a:t>
            </a:r>
            <a:endParaRPr lang="en-US" sz="2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81200" y="2724150"/>
                <a:ext cx="24384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−3=143</m:t>
                      </m:r>
                    </m:oMath>
                  </m:oMathPara>
                </a14:m>
                <a:endParaRPr lang="en-US" sz="2000" dirty="0" smtClean="0">
                  <a:solidFill>
                    <a:srgbClr val="FFFF0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−3=1</m:t>
                      </m:r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sz="2000" dirty="0" smtClean="0">
                  <a:solidFill>
                    <a:srgbClr val="FFFF0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−3=1</m:t>
                      </m:r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US" sz="2000" dirty="0" smtClean="0">
                  <a:solidFill>
                    <a:srgbClr val="FFFF0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𝑢𝑛𝑐h𝑎𝑛𝑔𝑒𝑑</m:t>
                      </m:r>
                      <m:r>
                        <a:rPr lang="en-US" sz="20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US" sz="2000" dirty="0" smtClean="0">
                  <a:solidFill>
                    <a:srgbClr val="FFFF0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𝑢𝑛𝑐h𝑎𝑛𝑔𝑒𝑑</m:t>
                      </m:r>
                      <m:r>
                        <a:rPr lang="en-US" sz="20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7.46</m:t>
                      </m:r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724150"/>
                <a:ext cx="2438400" cy="1631216"/>
              </a:xfrm>
              <a:prstGeom prst="rect">
                <a:avLst/>
              </a:prstGeom>
              <a:blipFill>
                <a:blip r:embed="rId3"/>
                <a:stretch>
                  <a:fillRect b="-2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8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11.2 Apply Transformations to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Multiplying Data Values by a Constant</a:t>
            </a:r>
          </a:p>
          <a:p>
            <a:endParaRPr lang="en-US" dirty="0"/>
          </a:p>
          <a:p>
            <a:r>
              <a:rPr lang="en-US" dirty="0"/>
              <a:t>When each value of a data set is multiplied by a positive constant, the new mean, median, mode, range, and standard deviation can be found by multiplying each original statistic by the same constant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11.2 Apply Transformations to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The data below give the weights of 5 people. Give the mean, median, mode, range, and standard deviation for the weights of the 5 people in kilograms.  </a:t>
            </a:r>
          </a:p>
          <a:p>
            <a:r>
              <a:rPr lang="en-US" sz="2000" dirty="0"/>
              <a:t>(</a:t>
            </a:r>
            <a:r>
              <a:rPr lang="en-US" sz="2000" i="1" dirty="0"/>
              <a:t>Note: 1 pound ≈ 0.45 kilogram)</a:t>
            </a:r>
            <a:endParaRPr lang="en-US" sz="2000" dirty="0"/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138</a:t>
            </a:r>
            <a:r>
              <a:rPr lang="en-US" sz="2000" dirty="0" smtClean="0"/>
              <a:t>, 142, 155, 140, </a:t>
            </a:r>
            <a:r>
              <a:rPr lang="en-US" sz="2000" dirty="0" smtClean="0"/>
              <a:t>155</a:t>
            </a:r>
          </a:p>
          <a:p>
            <a:r>
              <a:rPr lang="en-US" sz="2000" dirty="0">
                <a:solidFill>
                  <a:srgbClr val="FFFF00"/>
                </a:solidFill>
              </a:rPr>
              <a:t>Find the mean, median, mode, range, SD in </a:t>
            </a:r>
            <a:r>
              <a:rPr lang="en-US" sz="2000" dirty="0" err="1">
                <a:solidFill>
                  <a:srgbClr val="FFFF00"/>
                </a:solidFill>
              </a:rPr>
              <a:t>lbs</a:t>
            </a:r>
            <a:r>
              <a:rPr lang="en-US" sz="2000" dirty="0">
                <a:solidFill>
                  <a:srgbClr val="FFFF00"/>
                </a:solidFill>
              </a:rPr>
              <a:t> (see previous example for these numbers)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Mean: 146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Median: 142</a:t>
            </a:r>
          </a:p>
          <a:p>
            <a:r>
              <a:rPr lang="en-US" sz="2000" dirty="0">
                <a:solidFill>
                  <a:srgbClr val="FFFF00"/>
                </a:solidFill>
              </a:rPr>
              <a:t>Mode: 155</a:t>
            </a:r>
          </a:p>
          <a:p>
            <a:r>
              <a:rPr lang="en-US" sz="2000" dirty="0">
                <a:solidFill>
                  <a:srgbClr val="FFFF00"/>
                </a:solidFill>
              </a:rPr>
              <a:t>Range: 17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SD: </a:t>
            </a:r>
            <a:r>
              <a:rPr lang="en-US" sz="2000" dirty="0" smtClean="0">
                <a:solidFill>
                  <a:srgbClr val="FFFF00"/>
                </a:solidFill>
              </a:rPr>
              <a:t>7.46</a:t>
            </a:r>
            <a:endParaRPr lang="en-US" sz="2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19200" y="2997934"/>
                <a:ext cx="25146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×0.45=65.7</m:t>
                      </m:r>
                    </m:oMath>
                  </m:oMathPara>
                </a14:m>
                <a:endParaRPr lang="en-US" sz="2000" b="0" dirty="0" smtClean="0">
                  <a:solidFill>
                    <a:srgbClr val="FFFF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×0.45=</m:t>
                      </m:r>
                      <m:r>
                        <a:rPr lang="en-US" sz="20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63.9</m:t>
                      </m:r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×0.45=6</m:t>
                      </m:r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9.75</m:t>
                      </m:r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×0.45=</m:t>
                      </m:r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7.65</m:t>
                      </m:r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×0.45=</m:t>
                      </m:r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3.36</m:t>
                      </m:r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997934"/>
                <a:ext cx="2514600" cy="1631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9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</a:t>
            </a:r>
            <a:r>
              <a:rPr lang="en-US" dirty="0" smtClean="0"/>
              <a:t>11</a:t>
            </a:r>
            <a:endParaRPr lang="en-US" sz="3200" dirty="0"/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4496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8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90">
        <p:fade/>
      </p:transition>
    </mc:Choice>
    <mc:Fallback>
      <p:transition spd="med" advTm="4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11.2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11.3 Use Normal Distributions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</a:t>
            </a:r>
            <a:r>
              <a:rPr lang="en-US" dirty="0" smtClean="0"/>
              <a:t>11</a:t>
            </a:r>
            <a:endParaRPr lang="en-US" sz="3200" dirty="0"/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7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90">
        <p:fade/>
      </p:transition>
    </mc:Choice>
    <mc:Fallback>
      <p:transition spd="med" advTm="4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 smtClean="0"/>
              <a:t>Larson Algebra 2</a:t>
            </a:r>
            <a:endParaRPr lang="en-US" i="1" dirty="0"/>
          </a:p>
          <a:p>
            <a:pPr lvl="1"/>
            <a:r>
              <a:rPr lang="en-US" i="1" dirty="0" smtClean="0"/>
              <a:t>By Larson</a:t>
            </a:r>
            <a:r>
              <a:rPr lang="en-US" i="1" dirty="0"/>
              <a:t>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  <a:endParaRPr lang="en-US" i="1" dirty="0" smtClean="0"/>
          </a:p>
          <a:p>
            <a:pPr lvl="1"/>
            <a:r>
              <a:rPr lang="en-US" i="1" dirty="0" smtClean="0"/>
              <a:t>2011 </a:t>
            </a:r>
            <a:r>
              <a:rPr lang="en-US" i="1" dirty="0"/>
              <a:t>Holt </a:t>
            </a:r>
            <a:r>
              <a:rPr lang="en-US" i="1" dirty="0" smtClean="0"/>
              <a:t>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Slides created by </a:t>
            </a:r>
          </a:p>
          <a:p>
            <a:r>
              <a:rPr lang="en-US" dirty="0" smtClean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16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Use Normal Distributions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normal distribution is modeled by a bell-shaped curve called a normal curve that is symmetric about the mean.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r="13196" b="8240"/>
          <a:stretch/>
        </p:blipFill>
        <p:spPr bwMode="auto">
          <a:xfrm>
            <a:off x="2286001" y="2553126"/>
            <a:ext cx="4456497" cy="141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0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1926301"/>
                <a:ext cx="9144000" cy="2668321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A </a:t>
                </a:r>
                <a:r>
                  <a:rPr lang="en-US" sz="2000" dirty="0"/>
                  <a:t>normal distribution with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000" dirty="0"/>
                  <a:t> has the following properties:</a:t>
                </a:r>
              </a:p>
              <a:p>
                <a:pPr lvl="1"/>
                <a:r>
                  <a:rPr lang="en-US" sz="2000" dirty="0"/>
                  <a:t>The total area under the related normal curve is 1.</a:t>
                </a:r>
              </a:p>
              <a:p>
                <a:pPr lvl="1"/>
                <a:r>
                  <a:rPr lang="en-US" sz="2000" dirty="0"/>
                  <a:t>About 68% of the area lies within 1 standard deviation of the mean.</a:t>
                </a:r>
              </a:p>
              <a:p>
                <a:pPr lvl="1"/>
                <a:r>
                  <a:rPr lang="en-US" sz="2000" dirty="0"/>
                  <a:t>About 95% of the area lies within 2 standard deviations of the mean.</a:t>
                </a:r>
              </a:p>
              <a:p>
                <a:pPr lvl="1"/>
                <a:r>
                  <a:rPr lang="en-US" sz="2000" dirty="0"/>
                  <a:t>About 99.7% of the area lies within 3 standard deviations of the mean.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26301"/>
                <a:ext cx="9144000" cy="2668321"/>
              </a:xfrm>
              <a:blipFill rotWithShape="1">
                <a:blip r:embed="rId3"/>
                <a:stretch>
                  <a:fillRect l="-533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334000" y="114301"/>
            <a:ext cx="3683268" cy="1825235"/>
            <a:chOff x="5029200" y="4441999"/>
            <a:chExt cx="4140467" cy="2433647"/>
          </a:xfrm>
        </p:grpSpPr>
        <p:sp>
          <p:nvSpPr>
            <p:cNvPr id="5" name="Rectangle 4"/>
            <p:cNvSpPr/>
            <p:nvPr/>
          </p:nvSpPr>
          <p:spPr>
            <a:xfrm>
              <a:off x="5029200" y="4441999"/>
              <a:ext cx="4140467" cy="24160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4441999"/>
              <a:ext cx="4140467" cy="243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1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 normal distribution has mean and standard deviation.  For a randomly selected x-value from the distribution, find </a:t>
                </a:r>
                <a:br>
                  <a:rPr lang="en-US" dirty="0" smtClean="0"/>
                </a:br>
                <a:r>
                  <a:rPr lang="en-US" dirty="0" smtClean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+3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Add the </a:t>
                </a:r>
                <a:r>
                  <a:rPr lang="en-US" dirty="0" err="1" smtClean="0">
                    <a:solidFill>
                      <a:srgbClr val="FFFF00"/>
                    </a:solidFill>
                  </a:rPr>
                  <a:t>percents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 between the lines marked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34%+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34%+13.5%+2.35%</m:t>
                    </m:r>
                  </m:oMath>
                </a14:m>
                <a:endParaRPr lang="en-US" b="0" dirty="0" smtClean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83.85%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491" t="-3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800600" y="1733550"/>
            <a:ext cx="4216668" cy="2377685"/>
            <a:chOff x="5029200" y="4441999"/>
            <a:chExt cx="4140467" cy="2433647"/>
          </a:xfrm>
        </p:grpSpPr>
        <p:sp>
          <p:nvSpPr>
            <p:cNvPr id="16" name="Rectangle 15"/>
            <p:cNvSpPr/>
            <p:nvPr/>
          </p:nvSpPr>
          <p:spPr>
            <a:xfrm>
              <a:off x="5029200" y="4441999"/>
              <a:ext cx="4140467" cy="24160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4441999"/>
              <a:ext cx="4140467" cy="243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22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The weight of strawberry packages is normally distributed with a mean of 16.18 </a:t>
                </a:r>
                <a:r>
                  <a:rPr lang="en-US" sz="2000" dirty="0" err="1"/>
                  <a:t>oz</a:t>
                </a:r>
                <a:r>
                  <a:rPr lang="en-US" sz="2000" dirty="0"/>
                  <a:t> and standard deviation of 0.34 oz.  If you randomly choose 2 containers, what is the probability that both weigh less than 15.5 </a:t>
                </a:r>
                <a:r>
                  <a:rPr lang="en-US" sz="2000" dirty="0" err="1"/>
                  <a:t>oz</a:t>
                </a:r>
                <a:r>
                  <a:rPr lang="en-US" sz="2000" dirty="0" smtClean="0"/>
                  <a:t>?</a:t>
                </a:r>
              </a:p>
              <a:p>
                <a:endParaRPr lang="en-US" sz="2000" dirty="0"/>
              </a:p>
              <a:p>
                <a:pPr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15.5=16.18−2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0.34</m:t>
                        </m:r>
                      </m:e>
                    </m:d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20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r>
                  <a:rPr lang="en-US" sz="2000" dirty="0">
                    <a:solidFill>
                      <a:srgbClr val="FFFF00"/>
                    </a:solidFill>
                  </a:rPr>
                  <a:t>Add the </a:t>
                </a:r>
                <a:r>
                  <a:rPr lang="en-US" sz="2000" dirty="0" err="1">
                    <a:solidFill>
                      <a:srgbClr val="FFFF00"/>
                    </a:solidFill>
                  </a:rPr>
                  <a:t>percents</a:t>
                </a:r>
                <a:r>
                  <a:rPr lang="en-US" sz="2000" dirty="0">
                    <a:solidFill>
                      <a:srgbClr val="FFFF00"/>
                    </a:solidFill>
                  </a:rPr>
                  <a:t> for the areas below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≤15.5</m:t>
                        </m:r>
                      </m:e>
                    </m:d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=0.15%+2.35%=2.5%=0.025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r>
                  <a:rPr lang="en-US" sz="20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We want two packages, so multiply the individual probabilities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(≤15.5)</m:t>
                    </m:r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(≤15.5)=0.025(0.025)=0.000625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0" t="-1077" r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867400" y="1885950"/>
            <a:ext cx="3195588" cy="1825235"/>
            <a:chOff x="5029200" y="4441999"/>
            <a:chExt cx="4140467" cy="2433647"/>
          </a:xfrm>
        </p:grpSpPr>
        <p:sp>
          <p:nvSpPr>
            <p:cNvPr id="7" name="Rectangle 6"/>
            <p:cNvSpPr/>
            <p:nvPr/>
          </p:nvSpPr>
          <p:spPr>
            <a:xfrm>
              <a:off x="5029200" y="4441999"/>
              <a:ext cx="4140467" cy="24160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4441999"/>
              <a:ext cx="4140467" cy="243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8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382000" cy="33944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standard normal distribution </a:t>
                </a:r>
                <a:r>
                  <a:rPr lang="en-US" dirty="0"/>
                  <a:t> is the normal distribution with mean = 0 and standard deviation = 1.  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Formula =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𝑧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z value for a particular x-value is called the </a:t>
                </a:r>
                <a:r>
                  <a:rPr lang="en-US" b="1" dirty="0"/>
                  <a:t>z-score</a:t>
                </a:r>
                <a:r>
                  <a:rPr lang="en-US" dirty="0"/>
                  <a:t> for the x-value and is the number of standard deviations the x-value lies above or below the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3"/>
                <a:stretch>
                  <a:fillRect l="-1455" t="-1348" r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4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715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a z-score is known, the probability of that value or less can be found from a </a:t>
            </a:r>
            <a:r>
              <a:rPr lang="en-US" b="1" dirty="0" smtClean="0"/>
              <a:t>Standard Normal Table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P(z ≤ -0.4) = </a:t>
            </a:r>
            <a:r>
              <a:rPr lang="en-US" dirty="0" smtClean="0">
                <a:solidFill>
                  <a:srgbClr val="FFFF00"/>
                </a:solidFill>
              </a:rPr>
              <a:t>0.3446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7" y="2286000"/>
            <a:ext cx="862123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7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b="1" dirty="0" smtClean="0"/>
                  <a:t>Finding Probabilities with Z-scores using a </a:t>
                </a:r>
                <a:r>
                  <a:rPr lang="en-US" b="1" dirty="0" smtClean="0"/>
                  <a:t>TI-graphing calculator</a:t>
                </a:r>
                <a:endParaRPr lang="en-US" b="1" dirty="0"/>
              </a:p>
              <a:p>
                <a:endParaRPr lang="en-US" b="1" dirty="0"/>
              </a:p>
              <a:p>
                <a:r>
                  <a:rPr lang="en-US" dirty="0" smtClean="0"/>
                  <a:t>use </a:t>
                </a:r>
                <a:r>
                  <a:rPr lang="en-US" dirty="0"/>
                  <a:t>the normalcdf function.  It computes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), which is the area under the standard normal curve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𝑎𝑛𝑑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 </a:t>
                </a:r>
              </a:p>
              <a:p>
                <a:endParaRPr lang="en-US" dirty="0"/>
              </a:p>
              <a:p>
                <a:r>
                  <a:rPr lang="en-US" dirty="0"/>
                  <a:t>To calculate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&lt;2</m:t>
                    </m:r>
                  </m:oMath>
                </a14:m>
                <a:r>
                  <a:rPr lang="en-US" dirty="0"/>
                  <a:t>), press </a:t>
                </a:r>
                <a:r>
                  <a:rPr lang="en-US" b="1" dirty="0"/>
                  <a:t>2</a:t>
                </a:r>
                <a:r>
                  <a:rPr lang="en-US" b="1" baseline="30000" dirty="0"/>
                  <a:t>nd</a:t>
                </a:r>
                <a:r>
                  <a:rPr lang="en-US" b="1" dirty="0"/>
                  <a:t> DISTR, </a:t>
                </a:r>
                <a:r>
                  <a:rPr lang="en-US" b="1" dirty="0" err="1"/>
                  <a:t>normalcdf</a:t>
                </a:r>
                <a:r>
                  <a:rPr lang="en-US" b="1" dirty="0"/>
                  <a:t>( </a:t>
                </a:r>
                <a:r>
                  <a:rPr lang="en-US" dirty="0"/>
                  <a:t>and then press </a:t>
                </a:r>
                <a:r>
                  <a:rPr lang="en-US" b="1" dirty="0"/>
                  <a:t>ENTER.</a:t>
                </a:r>
              </a:p>
              <a:p>
                <a:endParaRPr lang="en-US" b="1" dirty="0"/>
              </a:p>
              <a:p>
                <a:r>
                  <a:rPr lang="en-US" dirty="0"/>
                  <a:t>After </a:t>
                </a:r>
                <a:r>
                  <a:rPr lang="en-US" b="1" dirty="0" err="1"/>
                  <a:t>normalcdf</a:t>
                </a:r>
                <a:r>
                  <a:rPr lang="en-US" b="1" dirty="0"/>
                  <a:t>(</a:t>
                </a:r>
                <a:r>
                  <a:rPr lang="en-US" dirty="0"/>
                  <a:t> type </a:t>
                </a:r>
                <a:r>
                  <a:rPr lang="en-US" b="1" dirty="0"/>
                  <a:t>-1 , 2 )</a:t>
                </a:r>
                <a:r>
                  <a:rPr lang="en-US" dirty="0"/>
                  <a:t> and then press </a:t>
                </a:r>
                <a:r>
                  <a:rPr lang="en-US" b="1" dirty="0"/>
                  <a:t>ENTER</a:t>
                </a:r>
                <a:r>
                  <a:rPr lang="en-US" b="1" dirty="0" smtClean="0"/>
                  <a:t>.</a:t>
                </a:r>
              </a:p>
              <a:p>
                <a:pPr lvl="1"/>
                <a:r>
                  <a:rPr lang="en-US" dirty="0" smtClean="0"/>
                  <a:t>If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&lt;2)</m:t>
                    </m:r>
                  </m:oMath>
                </a14:m>
                <a:r>
                  <a:rPr lang="en-US" dirty="0" smtClean="0"/>
                  <a:t> do </a:t>
                </a:r>
                <a:r>
                  <a:rPr lang="en-US" b="1" dirty="0" err="1" smtClean="0"/>
                  <a:t>normalcdf</a:t>
                </a:r>
                <a:r>
                  <a:rPr lang="en-US" b="1" dirty="0" smtClean="0"/>
                  <a:t>(-100,2)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&gt;2)</m:t>
                    </m:r>
                  </m:oMath>
                </a14:m>
                <a:r>
                  <a:rPr lang="en-US" dirty="0" smtClean="0"/>
                  <a:t> do </a:t>
                </a:r>
                <a:r>
                  <a:rPr lang="en-US" b="1" dirty="0" err="1" smtClean="0"/>
                  <a:t>normalcdf</a:t>
                </a:r>
                <a:r>
                  <a:rPr lang="en-US" b="1" dirty="0" smtClean="0"/>
                  <a:t>(2, 100)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normalcdf(-1,2) = 0.8186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00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4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 smtClean="0"/>
              <a:t>Larson Algebra 2</a:t>
            </a:r>
            <a:endParaRPr lang="en-US" i="1" dirty="0"/>
          </a:p>
          <a:p>
            <a:pPr lvl="1"/>
            <a:r>
              <a:rPr lang="en-US" i="1" dirty="0" smtClean="0"/>
              <a:t>By Larson</a:t>
            </a:r>
            <a:r>
              <a:rPr lang="en-US" i="1" dirty="0"/>
              <a:t>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  <a:endParaRPr lang="en-US" i="1" dirty="0" smtClean="0"/>
          </a:p>
          <a:p>
            <a:pPr lvl="1"/>
            <a:r>
              <a:rPr lang="en-US" i="1" dirty="0" smtClean="0"/>
              <a:t>2011 </a:t>
            </a:r>
            <a:r>
              <a:rPr lang="en-US" i="1" dirty="0"/>
              <a:t>Holt </a:t>
            </a:r>
            <a:r>
              <a:rPr lang="en-US" i="1" dirty="0" smtClean="0"/>
              <a:t>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Slides created by </a:t>
            </a:r>
          </a:p>
          <a:p>
            <a:r>
              <a:rPr lang="en-US" dirty="0" smtClean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11.3 Use Normal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A survey of 20 colleges found that the average credit card debt for seniors was $3450.  The debt was normally distributed with a standard deviation of $1175.  Find the probability that the credit card debt of the seniors was at most $3600.</a:t>
                </a:r>
              </a:p>
              <a:p>
                <a:endParaRPr lang="en-US" dirty="0"/>
              </a:p>
              <a:p>
                <a:r>
                  <a:rPr lang="en-US" b="1" dirty="0"/>
                  <a:t>Step </a:t>
                </a:r>
                <a:r>
                  <a:rPr lang="en-US" b="1" dirty="0" smtClean="0"/>
                  <a:t>1: Find </a:t>
                </a:r>
                <a:r>
                  <a:rPr lang="en-US" dirty="0"/>
                  <a:t>the z-score corresponding to an </a:t>
                </a:r>
                <a:r>
                  <a:rPr lang="en-US" dirty="0" smtClean="0"/>
                  <a:t>x-value </a:t>
                </a:r>
                <a:r>
                  <a:rPr lang="en-US" dirty="0"/>
                  <a:t>of $3600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en-US" b="0" dirty="0" smtClean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3600−3450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1175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=0.13</m:t>
                    </m:r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endParaRPr lang="en-US" b="1" dirty="0"/>
              </a:p>
              <a:p>
                <a:r>
                  <a:rPr lang="en-US" b="1" dirty="0"/>
                  <a:t>Step </a:t>
                </a:r>
                <a:r>
                  <a:rPr lang="en-US" b="1" dirty="0" smtClean="0"/>
                  <a:t>2: Use </a:t>
                </a:r>
                <a:r>
                  <a:rPr lang="en-US" dirty="0"/>
                  <a:t>the table or </a:t>
                </a:r>
                <a:r>
                  <a:rPr lang="en-US" dirty="0" err="1"/>
                  <a:t>normalcdf</a:t>
                </a:r>
                <a:r>
                  <a:rPr lang="en-US" dirty="0"/>
                  <a:t> to find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≤$3600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𝑧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≤0.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13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) = 0.5508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00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9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11.3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</a:t>
            </a:r>
            <a:r>
              <a:rPr lang="en-US" dirty="0" smtClean="0"/>
              <a:t>11</a:t>
            </a:r>
            <a:endParaRPr lang="en-US" sz="3200" dirty="0"/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532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7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90">
        <p:fade/>
      </p:transition>
    </mc:Choice>
    <mc:Fallback>
      <p:transition spd="med" advTm="4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 smtClean="0"/>
              <a:t>Larson Algebra 2</a:t>
            </a:r>
            <a:endParaRPr lang="en-US" i="1" dirty="0"/>
          </a:p>
          <a:p>
            <a:pPr lvl="1"/>
            <a:r>
              <a:rPr lang="en-US" i="1" dirty="0" smtClean="0"/>
              <a:t>By Larson</a:t>
            </a:r>
            <a:r>
              <a:rPr lang="en-US" i="1" dirty="0"/>
              <a:t>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  <a:endParaRPr lang="en-US" i="1" dirty="0" smtClean="0"/>
          </a:p>
          <a:p>
            <a:pPr lvl="1"/>
            <a:r>
              <a:rPr lang="en-US" i="1" dirty="0" smtClean="0"/>
              <a:t>2011 </a:t>
            </a:r>
            <a:r>
              <a:rPr lang="en-US" i="1" dirty="0"/>
              <a:t>Holt </a:t>
            </a:r>
            <a:r>
              <a:rPr lang="en-US" i="1" dirty="0" smtClean="0"/>
              <a:t>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Slides created by </a:t>
            </a:r>
          </a:p>
          <a:p>
            <a:r>
              <a:rPr lang="en-US" dirty="0" smtClean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11.4 Select and Draw Conclusions from Samples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Population </a:t>
            </a:r>
          </a:p>
          <a:p>
            <a:pPr lvl="1"/>
            <a:r>
              <a:rPr lang="en-US" smtClean="0"/>
              <a:t>A group of people or objects that you want information about.  </a:t>
            </a:r>
          </a:p>
          <a:p>
            <a:r>
              <a:rPr lang="en-US" smtClean="0"/>
              <a:t>Sample	</a:t>
            </a:r>
          </a:p>
          <a:p>
            <a:pPr lvl="1"/>
            <a:r>
              <a:rPr lang="en-US" smtClean="0"/>
              <a:t>When it is too hard to work with everything, information is gathered from a subset of the population. </a:t>
            </a:r>
          </a:p>
          <a:p>
            <a:endParaRPr lang="en-US" smtClean="0"/>
          </a:p>
          <a:p>
            <a:r>
              <a:rPr lang="en-US" smtClean="0"/>
              <a:t>There are 4 types of samples:</a:t>
            </a:r>
          </a:p>
          <a:p>
            <a:pPr lvl="1"/>
            <a:r>
              <a:rPr lang="en-US" smtClean="0"/>
              <a:t>Self-selected  – member volunteer</a:t>
            </a:r>
          </a:p>
          <a:p>
            <a:pPr lvl="1"/>
            <a:r>
              <a:rPr lang="en-US" smtClean="0"/>
              <a:t>Systematic – rule is used to select members</a:t>
            </a:r>
          </a:p>
          <a:p>
            <a:pPr lvl="1"/>
            <a:r>
              <a:rPr lang="en-US" smtClean="0"/>
              <a:t>Convenience – easy-to-reach members</a:t>
            </a:r>
          </a:p>
          <a:p>
            <a:pPr lvl="1"/>
            <a:r>
              <a:rPr lang="en-US" smtClean="0"/>
              <a:t>Random – everyone has equal chance of being selected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manufacturer wants to sample the parts from a production line for defects.  Identify the type of sample described.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manufacturer has every 5</a:t>
            </a:r>
            <a:r>
              <a:rPr lang="en-US" sz="2400" baseline="30000" dirty="0"/>
              <a:t>th</a:t>
            </a:r>
            <a:r>
              <a:rPr lang="en-US" sz="2400" dirty="0"/>
              <a:t> item on the production line tested for defects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Systematic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manufacturer has the first 50 items on the production line </a:t>
            </a:r>
            <a:r>
              <a:rPr lang="en-US" sz="2400" dirty="0" smtClean="0"/>
              <a:t>tested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Convenience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59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11.4 </a:t>
            </a:r>
            <a:r>
              <a:rPr lang="en-US" dirty="0"/>
              <a:t>Select and Draw Conclusions from Samples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Unbiased Sample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accurate conclusions about a population from a </a:t>
            </a:r>
            <a:r>
              <a:rPr lang="en-US" dirty="0" smtClean="0"/>
              <a:t>sample</a:t>
            </a:r>
            <a:r>
              <a:rPr lang="en-US" i="1" dirty="0" smtClean="0"/>
              <a:t>. 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/>
              <a:t>unbiased sample </a:t>
            </a:r>
            <a:r>
              <a:rPr lang="en-US" dirty="0"/>
              <a:t>is representative of the population. 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sample that over- or underrepresents part of the population is a </a:t>
            </a:r>
            <a:r>
              <a:rPr lang="en-US" b="1" dirty="0"/>
              <a:t>biased sample.</a:t>
            </a:r>
          </a:p>
          <a:p>
            <a:endParaRPr lang="en-US" b="1" i="1" dirty="0"/>
          </a:p>
          <a:p>
            <a:r>
              <a:rPr lang="en-US" dirty="0"/>
              <a:t>Although there are many ways of sampling a population, a random sample is preferred because it is most likely to be representative of the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6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magazine asked its readers to send in their responses to several questions regarding healthy eating.  Tell whether the sample of responses is biased or unbiased. Explain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The </a:t>
            </a:r>
            <a:r>
              <a:rPr lang="en-US" sz="2000" dirty="0">
                <a:solidFill>
                  <a:srgbClr val="FFFF00"/>
                </a:solidFill>
              </a:rPr>
              <a:t>sample is biased because only readers with strong opinions will respond.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7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owner of a company with 300 employees wants to survey them about their preference for a regular 5-day, 8-hour workweek or a 4-day, 10-hour workweek.  Describe a method for selecting a random sample of 50 employees to poll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Example answer: </a:t>
            </a:r>
            <a:r>
              <a:rPr lang="en-US" sz="2000" dirty="0">
                <a:solidFill>
                  <a:srgbClr val="FFFF00"/>
                </a:solidFill>
              </a:rPr>
              <a:t>Placing the names in a hat and choosing 50 at random.</a:t>
            </a:r>
            <a:r>
              <a:rPr lang="en-US" sz="2000" dirty="0"/>
              <a:t> 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99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11.4 Select and Draw Conclusions from Samples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Sample Size </a:t>
                </a:r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/>
                  <a:t>conducting a survey, the larger the sample size is, the more accurately the sample represents the population. 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As </a:t>
                </a:r>
                <a:r>
                  <a:rPr lang="en-US" dirty="0"/>
                  <a:t>the sample size increases, the margin of error decreases.</a:t>
                </a:r>
              </a:p>
              <a:p>
                <a:endParaRPr lang="en-US" dirty="0"/>
              </a:p>
              <a:p>
                <a:r>
                  <a:rPr lang="en-US" dirty="0" smtClean="0"/>
                  <a:t>Margin </a:t>
                </a:r>
                <a:r>
                  <a:rPr lang="en-US" dirty="0"/>
                  <a:t>of error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Gives </a:t>
                </a:r>
                <a:r>
                  <a:rPr lang="en-US" dirty="0"/>
                  <a:t>a limit on how much the responses of the sample would differ from the responses of the population.</a:t>
                </a:r>
              </a:p>
              <a:p>
                <a:endParaRPr lang="en-US" dirty="0"/>
              </a:p>
              <a:p>
                <a:r>
                  <a:rPr lang="en-US" dirty="0"/>
                  <a:t>For a </a:t>
                </a:r>
                <a:r>
                  <a:rPr lang="en-US" dirty="0" smtClean="0"/>
                  <a:t>sample size </a:t>
                </a:r>
                <a:r>
                  <a:rPr lang="en-US" dirty="0"/>
                  <a:t>n, the margin of error is:</a:t>
                </a:r>
              </a:p>
              <a:p>
                <a:r>
                  <a:rPr lang="en-US" dirty="0"/>
                  <a:t>Margin of error =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00" t="-2334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5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11.1 Find Measures of Central Tendency and Dispersion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600" b="1" dirty="0" smtClean="0"/>
                  <a:t>Measure </a:t>
                </a:r>
                <a:r>
                  <a:rPr lang="en-US" sz="2600" b="1" dirty="0"/>
                  <a:t>of central tendency</a:t>
                </a:r>
                <a:r>
                  <a:rPr lang="en-US" sz="2600" dirty="0"/>
                  <a:t> </a:t>
                </a:r>
                <a:endParaRPr lang="en-US" sz="2600" dirty="0" smtClean="0"/>
              </a:p>
              <a:p>
                <a:pPr lvl="1"/>
                <a:r>
                  <a:rPr lang="en-US" sz="2600" dirty="0" smtClean="0"/>
                  <a:t>A </a:t>
                </a:r>
                <a:r>
                  <a:rPr lang="en-US" sz="2600" dirty="0"/>
                  <a:t>number used to represent the center or middle of a set of data values.</a:t>
                </a:r>
              </a:p>
              <a:p>
                <a:pPr lvl="1"/>
                <a:endParaRPr lang="en-US" sz="2600" dirty="0" smtClean="0"/>
              </a:p>
              <a:p>
                <a:r>
                  <a:rPr lang="en-US" sz="2600" dirty="0" smtClean="0"/>
                  <a:t>M</a:t>
                </a:r>
                <a:r>
                  <a:rPr lang="en-US" sz="2600" b="1" dirty="0" smtClean="0"/>
                  <a:t>ean </a:t>
                </a:r>
                <a:r>
                  <a:rPr lang="en-US" sz="2600" dirty="0"/>
                  <a:t>, or </a:t>
                </a:r>
                <a:r>
                  <a:rPr lang="en-US" sz="2600" i="1" dirty="0"/>
                  <a:t>average</a:t>
                </a:r>
                <a:r>
                  <a:rPr lang="en-US" sz="2600" dirty="0"/>
                  <a:t>, of n numbers is the sum of the numbers divided by n. </a:t>
                </a:r>
                <a:endParaRPr lang="en-US" sz="2600" dirty="0" smtClean="0"/>
              </a:p>
              <a:p>
                <a:endParaRPr lang="en-US" sz="26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  <a:p>
                <a:pPr lvl="1"/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333" t="-1213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7740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2400" b="1" dirty="0" smtClean="0"/>
                  <a:t>Survey </a:t>
                </a:r>
                <a:r>
                  <a:rPr lang="en-US" sz="2400" dirty="0"/>
                  <a:t>In a survey of 1535 people, 48% preferred Brand A over Brand B and Brand C.</a:t>
                </a:r>
              </a:p>
              <a:p>
                <a:pPr lvl="1"/>
                <a:r>
                  <a:rPr lang="en-US" sz="2400" dirty="0" smtClean="0"/>
                  <a:t>What </a:t>
                </a:r>
                <a:r>
                  <a:rPr lang="en-US" sz="2400" dirty="0"/>
                  <a:t>is the margin of error for the survey? </a:t>
                </a:r>
                <a:endParaRPr lang="en-US" sz="2400" dirty="0"/>
              </a:p>
              <a:p>
                <a:pPr lvl="2"/>
                <a:r>
                  <a:rPr lang="en-US" sz="2400" dirty="0" smtClean="0">
                    <a:solidFill>
                      <a:srgbClr val="FFFF00"/>
                    </a:solidFill>
                  </a:rPr>
                  <a:t>Margin </a:t>
                </a:r>
                <a:r>
                  <a:rPr lang="en-US" sz="2400" dirty="0">
                    <a:solidFill>
                      <a:srgbClr val="FFFF00"/>
                    </a:solidFill>
                  </a:rPr>
                  <a:t>of error 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400" i="1" dirty="0" smtClean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1535</m:t>
                            </m:r>
                          </m:e>
                        </m:rad>
                      </m:den>
                    </m:f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±0.026 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𝑜𝑟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±2.6%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 smtClean="0"/>
                  <a:t>Give </a:t>
                </a:r>
                <a:r>
                  <a:rPr lang="en-US" sz="2400" dirty="0"/>
                  <a:t>an interval that is likely to obtain the exact percent of all people who prefer Brand </a:t>
                </a:r>
                <a:r>
                  <a:rPr lang="en-US" sz="2400" dirty="0" smtClean="0"/>
                  <a:t>A.</a:t>
                </a:r>
              </a:p>
              <a:p>
                <a:pPr lvl="2"/>
                <a:r>
                  <a:rPr lang="en-US" sz="2600" dirty="0" smtClean="0">
                    <a:solidFill>
                      <a:srgbClr val="FFFF00"/>
                    </a:solidFill>
                  </a:rPr>
                  <a:t>Take </a:t>
                </a:r>
                <a:r>
                  <a:rPr lang="en-US" sz="2600" dirty="0">
                    <a:solidFill>
                      <a:srgbClr val="FFFF00"/>
                    </a:solidFill>
                  </a:rPr>
                  <a:t>the average and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600" dirty="0">
                    <a:solidFill>
                      <a:srgbClr val="FFFF00"/>
                    </a:solidFill>
                  </a:rPr>
                  <a:t>margin of error</a:t>
                </a:r>
                <a:endParaRPr lang="en-US" sz="2600" i="1" dirty="0" smtClean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48%±2.6%</m:t>
                    </m:r>
                  </m:oMath>
                </a14:m>
                <a:endParaRPr lang="en-US" sz="2600" dirty="0" smtClean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sz="2600" dirty="0">
                    <a:solidFill>
                      <a:srgbClr val="FFFF00"/>
                    </a:solidFill>
                  </a:rPr>
                  <a:t>Between 45.4% and 50.6%</a:t>
                </a:r>
                <a:endParaRPr lang="en-US" sz="23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7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3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11.4 Select and Draw Conclusions from Samples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2000" dirty="0" smtClean="0"/>
                  <a:t>A polling company conducts a poll for a U.S. presidential election.  How many people did the company survey if the margin of error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US" sz="2000" dirty="0"/>
                  <a:t>?</a:t>
                </a:r>
                <a:endParaRPr lang="en-US" dirty="0"/>
              </a:p>
              <a:p>
                <a:pPr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𝑀𝑎𝑟𝑔𝑖𝑛</m:t>
                    </m:r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±</m:t>
                    </m:r>
                    <m:f>
                      <m:f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±0.03=±</m:t>
                    </m:r>
                    <m:f>
                      <m:f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0.03=</m:t>
                    </m:r>
                    <m:f>
                      <m:f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0.03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0.03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0.03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=1111.11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r>
                  <a:rPr lang="en-US" sz="2000" dirty="0">
                    <a:solidFill>
                      <a:srgbClr val="FFFF00"/>
                    </a:solidFill>
                  </a:rPr>
                  <a:t>N = 1111 people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67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7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11.4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</a:t>
            </a:r>
            <a:r>
              <a:rPr lang="en-US" dirty="0" smtClean="0"/>
              <a:t>11</a:t>
            </a:r>
            <a:endParaRPr lang="en-US" sz="3200" dirty="0"/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4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2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90">
        <p:fade/>
      </p:transition>
    </mc:Choice>
    <mc:Fallback>
      <p:transition spd="med" advTm="4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 smtClean="0"/>
              <a:t>Larson Algebra 2</a:t>
            </a:r>
            <a:endParaRPr lang="en-US" i="1" dirty="0"/>
          </a:p>
          <a:p>
            <a:pPr lvl="1"/>
            <a:r>
              <a:rPr lang="en-US" i="1" dirty="0" smtClean="0"/>
              <a:t>By Larson</a:t>
            </a:r>
            <a:r>
              <a:rPr lang="en-US" i="1" dirty="0"/>
              <a:t>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  <a:endParaRPr lang="en-US" i="1" dirty="0" smtClean="0"/>
          </a:p>
          <a:p>
            <a:pPr lvl="1"/>
            <a:r>
              <a:rPr lang="en-US" i="1" dirty="0" smtClean="0"/>
              <a:t>2011 </a:t>
            </a:r>
            <a:r>
              <a:rPr lang="en-US" i="1" dirty="0"/>
              <a:t>Holt </a:t>
            </a:r>
            <a:r>
              <a:rPr lang="en-US" i="1" dirty="0" smtClean="0"/>
              <a:t>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Slides created by </a:t>
            </a:r>
          </a:p>
          <a:p>
            <a:r>
              <a:rPr lang="en-US" dirty="0" smtClean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13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11.5 Choose the Best Model for Two-Variable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To find the best model for a set of data pairs (x, y)…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Make a scatter plot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Determine the function suggested by the plot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Linear	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01971509"/>
              </p:ext>
            </p:extLst>
          </p:nvPr>
        </p:nvGraphicFramePr>
        <p:xfrm>
          <a:off x="3962400" y="2686050"/>
          <a:ext cx="5029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95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 uiExpand="1">
        <p:bldSub>
          <a:bldChart bld="category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Quadratic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3017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Cubic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𝑐𝑥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3172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45567526"/>
              </p:ext>
            </p:extLst>
          </p:nvPr>
        </p:nvGraphicFramePr>
        <p:xfrm>
          <a:off x="228600" y="2343150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24633469"/>
              </p:ext>
            </p:extLst>
          </p:nvPr>
        </p:nvGraphicFramePr>
        <p:xfrm>
          <a:off x="4648200" y="2400300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25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Graphic spid="4" grpId="0" uiExpand="1">
        <p:bldSub>
          <a:bldChart bld="category"/>
        </p:bldSub>
      </p:bldGraphic>
      <p:bldGraphic spid="5" grpId="0" uiExpand="1">
        <p:bldSub>
          <a:bldChart bld="category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Exponential		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3017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Power			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3172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47299645"/>
              </p:ext>
            </p:extLst>
          </p:nvPr>
        </p:nvGraphicFramePr>
        <p:xfrm>
          <a:off x="228600" y="2343150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81220090"/>
              </p:ext>
            </p:extLst>
          </p:nvPr>
        </p:nvGraphicFramePr>
        <p:xfrm>
          <a:off x="4648200" y="2400300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480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Graphic spid="4" grpId="0" uiExpand="1">
        <p:bldSub>
          <a:bldChart bld="category"/>
        </p:bldSub>
      </p:bldGraphic>
      <p:bldGraphic spid="5" grpId="0" uiExpand="1">
        <p:bldSub>
          <a:bldChart bld="category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 graph data on TI-Graphing Calculator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 </a:t>
            </a:r>
            <a:r>
              <a:rPr lang="en-US" dirty="0" smtClean="0">
                <a:sym typeface="Wingdings" pitchFamily="2" charset="2"/>
              </a:rPr>
              <a:t> Edit…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Clear lists by highlighting L1 (or L2) and push CLEAR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Enter x-values in L1 and y-values in L2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Push Y=  clear any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In Y= </a:t>
            </a:r>
            <a:r>
              <a:rPr lang="en-US" dirty="0" err="1" smtClean="0">
                <a:sym typeface="Wingdings" pitchFamily="2" charset="2"/>
              </a:rPr>
              <a:t>hightlight</a:t>
            </a:r>
            <a:r>
              <a:rPr lang="en-US" dirty="0" smtClean="0">
                <a:sym typeface="Wingdings" pitchFamily="2" charset="2"/>
              </a:rPr>
              <a:t> Plot 1 and push 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To zoom push ZOOM  </a:t>
            </a:r>
            <a:r>
              <a:rPr lang="en-US" dirty="0" err="1" smtClean="0">
                <a:sym typeface="Wingdings" pitchFamily="2" charset="2"/>
              </a:rPr>
              <a:t>ZoomStat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Choose type of graph (linear, quadratic, cubic, exponential, power)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4457701"/>
            <a:ext cx="548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can be done on Excel if you don’t have a graphing calculator.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see your regression with your data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type the regression from STAT</a:t>
            </a:r>
            <a:r>
              <a:rPr lang="en-US" dirty="0" smtClean="0">
                <a:sym typeface="Wingdings" pitchFamily="2" charset="2"/>
              </a:rPr>
              <a:t>CALC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Specify the x-data (2</a:t>
            </a:r>
            <a:r>
              <a:rPr lang="en-US" baseline="30000" dirty="0" smtClean="0">
                <a:sym typeface="Wingdings" pitchFamily="2" charset="2"/>
              </a:rPr>
              <a:t>nd</a:t>
            </a:r>
            <a:r>
              <a:rPr lang="en-US" dirty="0" smtClean="0">
                <a:sym typeface="Wingdings" pitchFamily="2" charset="2"/>
              </a:rPr>
              <a:t> L1)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Comma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Specify the y-data (2</a:t>
            </a:r>
            <a:r>
              <a:rPr lang="en-US" baseline="30000" dirty="0" smtClean="0">
                <a:sym typeface="Wingdings" pitchFamily="2" charset="2"/>
              </a:rPr>
              <a:t>nd</a:t>
            </a:r>
            <a:r>
              <a:rPr lang="en-US" dirty="0" smtClean="0">
                <a:sym typeface="Wingdings" pitchFamily="2" charset="2"/>
              </a:rPr>
              <a:t> L2)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Comma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Name the regression Y1 (</a:t>
            </a:r>
            <a:r>
              <a:rPr lang="en-US" dirty="0" err="1" smtClean="0">
                <a:sym typeface="Wingdings" pitchFamily="2" charset="2"/>
              </a:rPr>
              <a:t>VARSY-VARSFunction</a:t>
            </a:r>
            <a:r>
              <a:rPr lang="en-US" dirty="0" smtClean="0">
                <a:sym typeface="Wingdings" pitchFamily="2" charset="2"/>
              </a:rPr>
              <a:t>…Y1)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You should see “</a:t>
            </a:r>
            <a:r>
              <a:rPr lang="en-US" i="1" dirty="0" err="1" smtClean="0">
                <a:sym typeface="Wingdings" pitchFamily="2" charset="2"/>
              </a:rPr>
              <a:t>your</a:t>
            </a:r>
            <a:r>
              <a:rPr lang="en-US" dirty="0" err="1" smtClean="0">
                <a:sym typeface="Wingdings" pitchFamily="2" charset="2"/>
              </a:rPr>
              <a:t>Reg</a:t>
            </a:r>
            <a:r>
              <a:rPr lang="en-US" dirty="0" smtClean="0">
                <a:sym typeface="Wingdings" pitchFamily="2" charset="2"/>
              </a:rPr>
              <a:t> L1, L2, Y1”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Push 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Push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4457701"/>
            <a:ext cx="548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can be done on Excel if you don’t have a graphing calculator.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Median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middle </a:t>
            </a:r>
            <a:r>
              <a:rPr lang="en-US" sz="2600" dirty="0"/>
              <a:t>number when the numbers are written in order.  (If n is even, the median is the mean of the two middle numbers.)</a:t>
            </a:r>
          </a:p>
          <a:p>
            <a:endParaRPr lang="en-US" sz="2600" dirty="0"/>
          </a:p>
          <a:p>
            <a:r>
              <a:rPr lang="en-US" sz="2600" b="1" dirty="0" smtClean="0"/>
              <a:t>Mode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number </a:t>
            </a:r>
            <a:r>
              <a:rPr lang="en-US" sz="2600" dirty="0"/>
              <a:t>or numbers that occur most frequently.  There may be </a:t>
            </a:r>
            <a:r>
              <a:rPr lang="en-US" sz="2600" dirty="0" smtClean="0"/>
              <a:t>one </a:t>
            </a:r>
            <a:r>
              <a:rPr lang="en-US" sz="2600" dirty="0"/>
              <a:t>mode, no mode, or more than one mode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30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Microsoft Excel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 your data in two columns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Highlight the columns and click Insert </a:t>
            </a:r>
            <a:r>
              <a:rPr lang="en-US" dirty="0" smtClean="0">
                <a:sym typeface="Wingdings" pitchFamily="2" charset="2"/>
              </a:rPr>
              <a:t> Scatter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You should now have a scatter plot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To get a regression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Select your graph and click Chart Tools Layout  </a:t>
            </a:r>
            <a:r>
              <a:rPr lang="en-US" dirty="0" err="1" smtClean="0">
                <a:sym typeface="Wingdings" pitchFamily="2" charset="2"/>
              </a:rPr>
              <a:t>Trendline</a:t>
            </a:r>
            <a:r>
              <a:rPr lang="en-US" dirty="0" smtClean="0">
                <a:sym typeface="Wingdings" pitchFamily="2" charset="2"/>
              </a:rPr>
              <a:t>  More </a:t>
            </a:r>
            <a:r>
              <a:rPr lang="en-US" dirty="0" err="1" smtClean="0">
                <a:sym typeface="Wingdings" pitchFamily="2" charset="2"/>
              </a:rPr>
              <a:t>Trendline</a:t>
            </a:r>
            <a:r>
              <a:rPr lang="en-US" dirty="0" smtClean="0">
                <a:sym typeface="Wingdings" pitchFamily="2" charset="2"/>
              </a:rPr>
              <a:t> Options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Select your regression type (quadratic is polynomial order 2, cubic is polynomial order 3)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Checkmark the Display Equation on Chart box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Click OK and your regression and equation will be on the graph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table shows the cost of a meal x (in dollars) and the tip y (in dollars) for parties of 6 at a restaurant.  Find a model for the data.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0521029"/>
              </p:ext>
            </p:extLst>
          </p:nvPr>
        </p:nvGraphicFramePr>
        <p:xfrm>
          <a:off x="5105400" y="1200151"/>
          <a:ext cx="4038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249951"/>
              </p:ext>
            </p:extLst>
          </p:nvPr>
        </p:nvGraphicFramePr>
        <p:xfrm>
          <a:off x="30480" y="3455670"/>
          <a:ext cx="5100003" cy="56388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34.48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52.54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89.64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100.76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65.60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109.34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smtClean="0"/>
                        <a:t>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5.5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4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11.5 Choose the Best Model for Two-Variable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table shows amount y of money in your savings account after x weeks.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8689774"/>
              </p:ext>
            </p:extLst>
          </p:nvPr>
        </p:nvGraphicFramePr>
        <p:xfrm>
          <a:off x="4267200" y="1200151"/>
          <a:ext cx="48768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3888"/>
              </p:ext>
            </p:extLst>
          </p:nvPr>
        </p:nvGraphicFramePr>
        <p:xfrm>
          <a:off x="2971801" y="2228850"/>
          <a:ext cx="934085" cy="281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315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340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405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11.5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11.1 Find Measures of Central Tendency and Dispersion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winning scores of 6 baseball games are</a:t>
            </a:r>
          </a:p>
          <a:p>
            <a:pPr algn="ctr"/>
            <a:r>
              <a:rPr lang="en-US" sz="2000" dirty="0" smtClean="0"/>
              <a:t>5, 7, 8, 5, 10, 3</a:t>
            </a:r>
            <a:endParaRPr lang="en-US" sz="2000" dirty="0"/>
          </a:p>
          <a:p>
            <a:r>
              <a:rPr lang="en-US" sz="2000" dirty="0" smtClean="0"/>
              <a:t>Find </a:t>
            </a:r>
            <a:r>
              <a:rPr lang="en-US" sz="2000" dirty="0"/>
              <a:t>the mean, median, and mode.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Put the numbers in order </a:t>
                </a:r>
                <a:br>
                  <a:rPr lang="en-US" sz="2000" dirty="0" smtClean="0">
                    <a:solidFill>
                      <a:srgbClr val="FFFF00"/>
                    </a:solidFill>
                  </a:rPr>
                </a:br>
                <a:r>
                  <a:rPr lang="en-US" sz="2000" dirty="0" smtClean="0">
                    <a:solidFill>
                      <a:srgbClr val="FFFF00"/>
                    </a:solidFill>
                  </a:rPr>
                  <a:t>3</a:t>
                </a:r>
                <a:r>
                  <a:rPr lang="en-US" sz="2000" dirty="0">
                    <a:solidFill>
                      <a:srgbClr val="FFFF00"/>
                    </a:solidFill>
                  </a:rPr>
                  <a:t>, 5, 5, 7, 8, 10</a:t>
                </a:r>
              </a:p>
              <a:p>
                <a:r>
                  <a:rPr lang="en-US" sz="2000" dirty="0">
                    <a:solidFill>
                      <a:srgbClr val="FFFF00"/>
                    </a:solidFill>
                  </a:rPr>
                  <a:t>Mean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3+5+5+7+8+10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=6.33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r>
                  <a:rPr lang="en-US" sz="2000" dirty="0">
                    <a:solidFill>
                      <a:srgbClr val="FFFF00"/>
                    </a:solidFill>
                  </a:rPr>
                  <a:t>Median = average of two middle numbers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5+7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  <a:p>
                <a:r>
                  <a:rPr lang="en-US" sz="2000" dirty="0">
                    <a:solidFill>
                      <a:srgbClr val="FFFF00"/>
                    </a:solidFill>
                  </a:rPr>
                  <a:t>Mode = 5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221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7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11.1 Find Measures of Central Tendency and Dispersion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2400" b="1" dirty="0" smtClean="0"/>
                  <a:t>Measure </a:t>
                </a:r>
                <a:r>
                  <a:rPr lang="en-US" sz="2400" b="1" dirty="0"/>
                  <a:t>of dispersion </a:t>
                </a:r>
                <a:endParaRPr lang="en-US" sz="2400" b="1" dirty="0" smtClean="0"/>
              </a:p>
              <a:p>
                <a:pPr lvl="1"/>
                <a:r>
                  <a:rPr lang="en-US" sz="2400" dirty="0" smtClean="0"/>
                  <a:t>Statistic </a:t>
                </a:r>
                <a:r>
                  <a:rPr lang="en-US" sz="2400" dirty="0"/>
                  <a:t>that tells you how dispersed, or spread out, data values are.  </a:t>
                </a:r>
              </a:p>
              <a:p>
                <a:endParaRPr lang="en-US" sz="2400" dirty="0"/>
              </a:p>
              <a:p>
                <a:r>
                  <a:rPr lang="en-US" sz="2400" b="1" dirty="0" smtClean="0"/>
                  <a:t>Range</a:t>
                </a:r>
                <a:endParaRPr lang="en-US" sz="2400" dirty="0" smtClean="0"/>
              </a:p>
              <a:p>
                <a:pPr lvl="1"/>
                <a:r>
                  <a:rPr lang="en-US" sz="2400" dirty="0" smtClean="0"/>
                  <a:t>difference </a:t>
                </a:r>
                <a:r>
                  <a:rPr lang="en-US" sz="2400" dirty="0"/>
                  <a:t>between the greatest and least data values</a:t>
                </a:r>
                <a:r>
                  <a:rPr lang="en-US" sz="2400" dirty="0" smtClean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𝑅𝑎𝑛𝑔𝑒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𝑚𝑎𝑥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r>
                  <a:rPr lang="en-US" sz="2400" dirty="0"/>
                  <a:t>Find the range of the following data sets.</a:t>
                </a:r>
              </a:p>
              <a:p>
                <a:pPr lvl="1"/>
                <a:r>
                  <a:rPr lang="en-US" sz="2400" dirty="0" smtClean="0"/>
                  <a:t>14,17,18,19,20,24,30,32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32−14=18</m:t>
                    </m:r>
                  </m:oMath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sz="2400" dirty="0" smtClean="0"/>
                  <a:t>8,11,12,16,18,18,18,20,23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23−8=15</m:t>
                    </m:r>
                  </m:oMath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67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11.1 Find Measures of Central Tendency and Dispersion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 smtClean="0"/>
                  <a:t>Standard deviation</a:t>
                </a:r>
                <a:endParaRPr lang="en-US" sz="2400" dirty="0" smtClean="0"/>
              </a:p>
              <a:p>
                <a:pPr lvl="1"/>
                <a:r>
                  <a:rPr lang="en-US" sz="2400" dirty="0" smtClean="0"/>
                  <a:t>describes </a:t>
                </a:r>
                <a:r>
                  <a:rPr lang="en-US" sz="2400" dirty="0"/>
                  <a:t>the typical differences (or </a:t>
                </a:r>
                <a:r>
                  <a:rPr lang="en-US" sz="2400" dirty="0" smtClean="0"/>
                  <a:t>deviation) </a:t>
                </a:r>
                <a:r>
                  <a:rPr lang="en-US" sz="2400" dirty="0"/>
                  <a:t>between a </a:t>
                </a:r>
                <a:r>
                  <a:rPr lang="en-US" sz="2400" dirty="0" smtClean="0"/>
                  <a:t>data’s value </a:t>
                </a:r>
                <a:r>
                  <a:rPr lang="en-US" sz="2400" dirty="0"/>
                  <a:t>and the mean.</a:t>
                </a:r>
                <a:endParaRPr lang="en-US" sz="24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0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 Find Measures of Central Tendency and Dispersion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sz="2400" dirty="0"/>
                  <a:t>Find the standard deviation of the following data set.</a:t>
                </a:r>
              </a:p>
              <a:p>
                <a:pPr lvl="1"/>
                <a:r>
                  <a:rPr lang="en-US" sz="2400" dirty="0"/>
                  <a:t>4,8,12,15,3</a:t>
                </a:r>
              </a:p>
              <a:p>
                <a:pPr lvl="2"/>
                <a:endParaRPr lang="en-US" sz="2400" dirty="0"/>
              </a:p>
              <a:p>
                <a:pPr lvl="2"/>
                <a:endParaRPr lang="en-US" sz="2400" dirty="0"/>
              </a:p>
              <a:p>
                <a:r>
                  <a:rPr lang="en-US" sz="2400" dirty="0"/>
                  <a:t>Finding the standard deviation on a TI calculator</a:t>
                </a:r>
              </a:p>
              <a:p>
                <a:pPr lvl="1"/>
                <a:r>
                  <a:rPr lang="en-US" sz="2400" dirty="0"/>
                  <a:t>[STAT]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/>
                  <a:t> Edit, Enter data values in L1 (clear list first)</a:t>
                </a:r>
              </a:p>
              <a:p>
                <a:pPr lvl="1"/>
                <a:r>
                  <a:rPr lang="en-US" sz="2400" dirty="0"/>
                  <a:t>[STAT]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/>
                  <a:t> CALC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/>
                  <a:t> 1-Var Stats, [ENTER] x2 ,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400" dirty="0"/>
                  <a:t>x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407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19600" y="1200151"/>
                <a:ext cx="4724400" cy="339447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  <a:ea typeface="Cambria Math"/>
                  </a:rPr>
                  <a:t>Find the mean</a:t>
                </a:r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4+8+12+15+3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=8.4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𝜎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4−8.4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8−8.4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12−8.4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15−8.4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3−8.4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i="1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/>
                  </a:rPr>
                  <a:t/>
                </a:r>
                <a:br>
                  <a:rPr lang="en-US" i="1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=4.59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/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19600" y="1200151"/>
                <a:ext cx="4724400" cy="3394472"/>
              </a:xfrm>
              <a:blipFill>
                <a:blip r:embed="rId4"/>
                <a:stretch>
                  <a:fillRect l="-774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5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Statist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Statistics</Template>
  <TotalTime>7726</TotalTime>
  <Words>3787</Words>
  <Application>Microsoft Office PowerPoint</Application>
  <PresentationFormat>On-screen Show (16:9)</PresentationFormat>
  <Paragraphs>496</Paragraphs>
  <Slides>53</Slides>
  <Notes>48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Cambria Math</vt:lpstr>
      <vt:lpstr>Comic Sans MS</vt:lpstr>
      <vt:lpstr>Wingdings</vt:lpstr>
      <vt:lpstr>Statistics</vt:lpstr>
      <vt:lpstr>Data Analysis and Statistics</vt:lpstr>
      <vt:lpstr>11.1 Find Measures of Central Tendency and Dispersion</vt:lpstr>
      <vt:lpstr>PowerPoint Presentation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11.1 Find Measures of Central Tendency and Dispersion</vt:lpstr>
      <vt:lpstr>Quiz</vt:lpstr>
      <vt:lpstr>11.2 Apply Transformations to Data</vt:lpstr>
      <vt:lpstr>PowerPoint Presentation</vt:lpstr>
      <vt:lpstr>11.2 Apply Transformations to Data</vt:lpstr>
      <vt:lpstr>11.2 Apply Transformations to Data</vt:lpstr>
      <vt:lpstr>11.2 Apply Transformations to Data</vt:lpstr>
      <vt:lpstr>11.2 Apply Transformations to Data</vt:lpstr>
      <vt:lpstr>Quiz</vt:lpstr>
      <vt:lpstr>11.3 Use Normal Distributions</vt:lpstr>
      <vt:lpstr>PowerPoint Presentation</vt:lpstr>
      <vt:lpstr>11.3 Use Normal Distributions</vt:lpstr>
      <vt:lpstr>11.3 Use Normal Distributions</vt:lpstr>
      <vt:lpstr>11.3 Use Normal Distributions</vt:lpstr>
      <vt:lpstr>11.3 Use Normal Distributions</vt:lpstr>
      <vt:lpstr>11.3 Use Normal Distributions</vt:lpstr>
      <vt:lpstr>11.3 Use Normal Distributions</vt:lpstr>
      <vt:lpstr>11.3 Use Normal Distributions</vt:lpstr>
      <vt:lpstr>11.3 Use Normal Distributions</vt:lpstr>
      <vt:lpstr>Quiz</vt:lpstr>
      <vt:lpstr>11.4 Select and Draw Conclusions from Samples</vt:lpstr>
      <vt:lpstr>PowerPoint Presentation</vt:lpstr>
      <vt:lpstr>11.4 Select and Draw Conclusions from Samples</vt:lpstr>
      <vt:lpstr>11.4 Select and Draw Conclusions from Samples</vt:lpstr>
      <vt:lpstr>11.4 Select and Draw Conclusions from Samples</vt:lpstr>
      <vt:lpstr>11.4 Select and Draw Conclusions from Samples</vt:lpstr>
      <vt:lpstr>11.4 Select and Draw Conclusions from Samples</vt:lpstr>
      <vt:lpstr>11.4 Select and Draw Conclusions from Samples</vt:lpstr>
      <vt:lpstr>11.4 Select and Draw Conclusions from Samples</vt:lpstr>
      <vt:lpstr>11.4 Select and Draw Conclusions from Samples</vt:lpstr>
      <vt:lpstr>Quiz</vt:lpstr>
      <vt:lpstr>11.5 Choose the Best Model for Two-Variable Data</vt:lpstr>
      <vt:lpstr>PowerPoint Presentation</vt:lpstr>
      <vt:lpstr>11.5 Choose the Best Model for Two-Variable Data</vt:lpstr>
      <vt:lpstr>11.5 Choose the Best Model for Two-Variable Data</vt:lpstr>
      <vt:lpstr>11.5 Choose the Best Model for Two-Variable Data</vt:lpstr>
      <vt:lpstr>11.5 Choose the Best Model for Two-Variable Data</vt:lpstr>
      <vt:lpstr>11.5 Choose the Best Model for Two-Variable Data</vt:lpstr>
      <vt:lpstr>11.5 Choose the Best Model for Two-Variable Data</vt:lpstr>
      <vt:lpstr>11.5 Choose the Best Model for Two-Variable Data</vt:lpstr>
      <vt:lpstr>11.5 Choose the Best Model for Two-Variable Data</vt:lpstr>
      <vt:lpstr>Quiz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expo</dc:creator>
  <cp:lastModifiedBy>Richard Wright</cp:lastModifiedBy>
  <cp:revision>103</cp:revision>
  <cp:lastPrinted>2011-04-01T15:21:52Z</cp:lastPrinted>
  <dcterms:created xsi:type="dcterms:W3CDTF">2011-02-09T16:10:03Z</dcterms:created>
  <dcterms:modified xsi:type="dcterms:W3CDTF">2020-03-23T17:58:17Z</dcterms:modified>
</cp:coreProperties>
</file>